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1" r:id="rId1"/>
  </p:sldMasterIdLst>
  <p:notesMasterIdLst>
    <p:notesMasterId r:id="rId19"/>
  </p:notesMasterIdLst>
  <p:handoutMasterIdLst>
    <p:handoutMasterId r:id="rId20"/>
  </p:handoutMasterIdLst>
  <p:sldIdLst>
    <p:sldId id="1291" r:id="rId2"/>
    <p:sldId id="1635" r:id="rId3"/>
    <p:sldId id="1311" r:id="rId4"/>
    <p:sldId id="1636" r:id="rId5"/>
    <p:sldId id="1485" r:id="rId6"/>
    <p:sldId id="1644" r:id="rId7"/>
    <p:sldId id="1641" r:id="rId8"/>
    <p:sldId id="1565" r:id="rId9"/>
    <p:sldId id="1563" r:id="rId10"/>
    <p:sldId id="1564" r:id="rId11"/>
    <p:sldId id="1574" r:id="rId12"/>
    <p:sldId id="1570" r:id="rId13"/>
    <p:sldId id="1586" r:id="rId14"/>
    <p:sldId id="1694" r:id="rId15"/>
    <p:sldId id="1695" r:id="rId16"/>
    <p:sldId id="1550" r:id="rId17"/>
    <p:sldId id="1597" r:id="rId18"/>
  </p:sldIdLst>
  <p:sldSz cx="9906000" cy="6858000" type="A4"/>
  <p:notesSz cx="6724650" cy="9774238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63" userDrawn="1">
          <p15:clr>
            <a:srgbClr val="A4A3A4"/>
          </p15:clr>
        </p15:guide>
        <p15:guide id="2" orient="horz" pos="2500" userDrawn="1">
          <p15:clr>
            <a:srgbClr val="A4A3A4"/>
          </p15:clr>
        </p15:guide>
        <p15:guide id="3" pos="1328" userDrawn="1">
          <p15:clr>
            <a:srgbClr val="A4A3A4"/>
          </p15:clr>
        </p15:guide>
        <p15:guide id="4" pos="3233" userDrawn="1">
          <p15:clr>
            <a:srgbClr val="A4A3A4"/>
          </p15:clr>
        </p15:guide>
        <p15:guide id="7" orient="horz" pos="3770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orient="horz" pos="799" userDrawn="1">
          <p15:clr>
            <a:srgbClr val="A4A3A4"/>
          </p15:clr>
        </p15:guide>
        <p15:guide id="11" orient="horz" pos="1003" userDrawn="1">
          <p15:clr>
            <a:srgbClr val="A4A3A4"/>
          </p15:clr>
        </p15:guide>
        <p15:guide id="12" orient="horz" pos="1117" userDrawn="1">
          <p15:clr>
            <a:srgbClr val="A4A3A4"/>
          </p15:clr>
        </p15:guide>
        <p15:guide id="13" orient="horz" pos="1298" userDrawn="1">
          <p15:clr>
            <a:srgbClr val="A4A3A4"/>
          </p15:clr>
        </p15:guide>
        <p15:guide id="14" orient="horz" pos="1366" userDrawn="1">
          <p15:clr>
            <a:srgbClr val="A4A3A4"/>
          </p15:clr>
        </p15:guide>
        <p15:guide id="15" orient="horz" pos="1502" userDrawn="1">
          <p15:clr>
            <a:srgbClr val="A4A3A4"/>
          </p15:clr>
        </p15:guide>
        <p15:guide id="16" orient="horz" pos="3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tabiani, Filippo" initials="CF" lastIdx="1" clrIdx="0">
    <p:extLst>
      <p:ext uri="{19B8F6BF-5375-455C-9EA6-DF929625EA0E}">
        <p15:presenceInfo xmlns:p15="http://schemas.microsoft.com/office/powerpoint/2012/main" userId="S::fcattabiani@kpmg.it::d8e544da-1cff-40bd-8ecd-01c056e3acd4" providerId="AD"/>
      </p:ext>
    </p:extLst>
  </p:cmAuthor>
  <p:cmAuthor id="2" name="Cornetti, Francesco, Vodafone Italy" initials="CFVI" lastIdx="7" clrIdx="1">
    <p:extLst>
      <p:ext uri="{19B8F6BF-5375-455C-9EA6-DF929625EA0E}">
        <p15:presenceInfo xmlns:p15="http://schemas.microsoft.com/office/powerpoint/2012/main" userId="S-1-5-21-329068152-1383384898-682003330-15628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91DA"/>
    <a:srgbClr val="FFABAB"/>
    <a:srgbClr val="00B0F0"/>
    <a:srgbClr val="005EB8"/>
    <a:srgbClr val="BFBFBF"/>
    <a:srgbClr val="00A3A1"/>
    <a:srgbClr val="93359D"/>
    <a:srgbClr val="7F7F7F"/>
    <a:srgbClr val="003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39" autoAdjust="0"/>
    <p:restoredTop sz="87129" autoAdjust="0"/>
  </p:normalViewPr>
  <p:slideViewPr>
    <p:cSldViewPr snapToGrid="0" showGuides="1">
      <p:cViewPr varScale="1">
        <p:scale>
          <a:sx n="81" d="100"/>
          <a:sy n="81" d="100"/>
        </p:scale>
        <p:origin x="1694" y="67"/>
      </p:cViewPr>
      <p:guideLst>
        <p:guide pos="1963"/>
        <p:guide orient="horz" pos="2500"/>
        <p:guide pos="1328"/>
        <p:guide pos="3233"/>
        <p:guide orient="horz" pos="3770"/>
        <p:guide orient="horz" pos="436"/>
        <p:guide orient="horz" pos="799"/>
        <p:guide orient="horz" pos="1003"/>
        <p:guide orient="horz" pos="1117"/>
        <p:guide orient="horz" pos="1298"/>
        <p:guide orient="horz" pos="1366"/>
        <p:guide orient="horz" pos="1502"/>
        <p:guide orient="horz" pos="3612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20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etti, Francesco, Vodafone Italy" userId="f7555ee1-23c2-4073-acd8-6487ac882527" providerId="ADAL" clId="{22D48D7F-2F43-4A2D-9134-745F7C656EAC}"/>
    <pc:docChg chg="modSld">
      <pc:chgData name="Cornetti, Francesco, Vodafone Italy" userId="f7555ee1-23c2-4073-acd8-6487ac882527" providerId="ADAL" clId="{22D48D7F-2F43-4A2D-9134-745F7C656EAC}" dt="2021-06-26T16:37:22.719" v="2" actId="20577"/>
      <pc:docMkLst>
        <pc:docMk/>
      </pc:docMkLst>
      <pc:sldChg chg="modSp">
        <pc:chgData name="Cornetti, Francesco, Vodafone Italy" userId="f7555ee1-23c2-4073-acd8-6487ac882527" providerId="ADAL" clId="{22D48D7F-2F43-4A2D-9134-745F7C656EAC}" dt="2021-06-26T16:37:22.719" v="2" actId="20577"/>
        <pc:sldMkLst>
          <pc:docMk/>
          <pc:sldMk cId="3470906643" sldId="1291"/>
        </pc:sldMkLst>
        <pc:spChg chg="mod">
          <ac:chgData name="Cornetti, Francesco, Vodafone Italy" userId="f7555ee1-23c2-4073-acd8-6487ac882527" providerId="ADAL" clId="{22D48D7F-2F43-4A2D-9134-745F7C656EAC}" dt="2021-06-26T16:37:22.719" v="2" actId="20577"/>
          <ac:spMkLst>
            <pc:docMk/>
            <pc:sldMk cId="3470906643" sldId="1291"/>
            <ac:spMk id="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650" cy="490538"/>
          </a:xfrm>
          <a:prstGeom prst="rect">
            <a:avLst/>
          </a:prstGeom>
        </p:spPr>
        <p:txBody>
          <a:bodyPr vert="horz" lIns="91254" tIns="45623" rIns="91254" bIns="4562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8420" y="0"/>
            <a:ext cx="2914650" cy="490538"/>
          </a:xfrm>
          <a:prstGeom prst="rect">
            <a:avLst/>
          </a:prstGeom>
        </p:spPr>
        <p:txBody>
          <a:bodyPr vert="horz" lIns="91254" tIns="45623" rIns="91254" bIns="45623" rtlCol="0"/>
          <a:lstStyle>
            <a:lvl1pPr algn="r">
              <a:defRPr sz="1200"/>
            </a:lvl1pPr>
          </a:lstStyle>
          <a:p>
            <a:fld id="{9651CBCC-6B51-45A4-95B4-23E4306EF2E0}" type="datetimeFigureOut">
              <a:rPr lang="en-GB" smtClean="0"/>
              <a:t>26/06/2021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914650" cy="490538"/>
          </a:xfrm>
          <a:prstGeom prst="rect">
            <a:avLst/>
          </a:prstGeom>
        </p:spPr>
        <p:txBody>
          <a:bodyPr vert="horz" lIns="91254" tIns="45623" rIns="91254" bIns="4562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8420" y="9283700"/>
            <a:ext cx="2914650" cy="490538"/>
          </a:xfrm>
          <a:prstGeom prst="rect">
            <a:avLst/>
          </a:prstGeom>
        </p:spPr>
        <p:txBody>
          <a:bodyPr vert="horz" lIns="91254" tIns="45623" rIns="91254" bIns="45623" rtlCol="0" anchor="b"/>
          <a:lstStyle>
            <a:lvl1pPr algn="r">
              <a:defRPr sz="1200"/>
            </a:lvl1pPr>
          </a:lstStyle>
          <a:p>
            <a:fld id="{AB11CD3F-7601-45C2-888F-3CCC561A5CC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3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4" y="16"/>
            <a:ext cx="2914015" cy="490408"/>
          </a:xfrm>
          <a:prstGeom prst="rect">
            <a:avLst/>
          </a:prstGeom>
        </p:spPr>
        <p:txBody>
          <a:bodyPr vert="horz" lIns="88972" tIns="44490" rIns="88972" bIns="4449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09091" y="16"/>
            <a:ext cx="2914015" cy="490408"/>
          </a:xfrm>
          <a:prstGeom prst="rect">
            <a:avLst/>
          </a:prstGeom>
        </p:spPr>
        <p:txBody>
          <a:bodyPr vert="horz" lIns="88972" tIns="44490" rIns="88972" bIns="44490" rtlCol="0"/>
          <a:lstStyle>
            <a:lvl1pPr algn="r">
              <a:defRPr sz="1200"/>
            </a:lvl1pPr>
          </a:lstStyle>
          <a:p>
            <a:fld id="{9BA8F124-59CA-411C-B017-233B0A23FBCE}" type="datetimeFigureOut">
              <a:rPr lang="it-IT" smtClean="0"/>
              <a:t>26/06/2021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77900" y="1220788"/>
            <a:ext cx="476885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972" tIns="44490" rIns="88972" bIns="4449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2465" y="4703880"/>
            <a:ext cx="5379720" cy="3848604"/>
          </a:xfrm>
          <a:prstGeom prst="rect">
            <a:avLst/>
          </a:prstGeom>
        </p:spPr>
        <p:txBody>
          <a:bodyPr vert="horz" lIns="88972" tIns="44490" rIns="88972" bIns="4449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4" y="9283871"/>
            <a:ext cx="2914015" cy="490407"/>
          </a:xfrm>
          <a:prstGeom prst="rect">
            <a:avLst/>
          </a:prstGeom>
        </p:spPr>
        <p:txBody>
          <a:bodyPr vert="horz" lIns="88972" tIns="44490" rIns="88972" bIns="4449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09091" y="9283871"/>
            <a:ext cx="2914015" cy="490407"/>
          </a:xfrm>
          <a:prstGeom prst="rect">
            <a:avLst/>
          </a:prstGeom>
        </p:spPr>
        <p:txBody>
          <a:bodyPr vert="horz" lIns="88972" tIns="44490" rIns="88972" bIns="44490" rtlCol="0" anchor="b"/>
          <a:lstStyle>
            <a:lvl1pPr algn="r">
              <a:defRPr sz="1200"/>
            </a:lvl1pPr>
          </a:lstStyle>
          <a:p>
            <a:fld id="{1DAEA226-7EE4-41AA-B0BE-3CAF65736B1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523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85DB9E-2A2B-4FF1-851B-FF7CE7E841C5}" type="slidenum">
              <a:rPr lang="en-US" smtClean="0">
                <a:solidFill>
                  <a:prstClr val="black"/>
                </a:solidFill>
              </a:rPr>
              <a:pPr/>
              <a:t>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488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259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126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024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41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76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613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676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36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300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EA226-7EE4-41AA-B0BE-3CAF65736B1E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652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2 - Left dark vertica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e Artificial Neural Networks like the Human Brain? And does it matter? |  by Lili Tcheang | Digital Catapult | Medium">
            <a:extLst>
              <a:ext uri="{FF2B5EF4-FFF2-40B4-BE49-F238E27FC236}">
                <a16:creationId xmlns:a16="http://schemas.microsoft.com/office/drawing/2014/main" id="{21ACED84-D24C-42BC-AF46-33AE6ED240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73" y="-124792"/>
            <a:ext cx="14503375" cy="71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8D906E-AF6F-4781-A1FF-2D8B44F7219D}"/>
              </a:ext>
            </a:extLst>
          </p:cNvPr>
          <p:cNvSpPr/>
          <p:nvPr userDrawn="1"/>
        </p:nvSpPr>
        <p:spPr>
          <a:xfrm>
            <a:off x="-30480" y="-1092188"/>
            <a:ext cx="3032759" cy="904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6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 - Left dark vertica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687541" y="0"/>
            <a:ext cx="72184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900" dirty="0" err="1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916488" y="3752850"/>
            <a:ext cx="4418012" cy="0"/>
          </a:xfrm>
          <a:prstGeom prst="line">
            <a:avLst/>
          </a:prstGeom>
          <a:ln w="28575">
            <a:solidFill>
              <a:srgbClr val="661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Are Artificial Neural Networks like the Human Brain? And does it matter? |  by Lili Tcheang | Digital Catapult | Medium">
            <a:extLst>
              <a:ext uri="{FF2B5EF4-FFF2-40B4-BE49-F238E27FC236}">
                <a16:creationId xmlns:a16="http://schemas.microsoft.com/office/drawing/2014/main" id="{8539DEB5-463C-4E9D-BE05-F5918ABC1B7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2"/>
          <a:stretch/>
        </p:blipFill>
        <p:spPr bwMode="auto">
          <a:xfrm>
            <a:off x="-3679175" y="-480171"/>
            <a:ext cx="8220695" cy="781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6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332837"/>
            <a:ext cx="9001125" cy="210943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>
              <a:spcAft>
                <a:spcPts val="300"/>
              </a:spcAft>
              <a:defRPr sz="1800" baseline="0">
                <a:solidFill>
                  <a:srgbClr val="00338D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543780"/>
            <a:ext cx="9001125" cy="210943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>
              <a:spcAft>
                <a:spcPts val="300"/>
              </a:spcAft>
              <a:defRPr sz="1200" baseline="0">
                <a:solidFill>
                  <a:srgbClr val="A6A6A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sub-title/comment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2438" y="828040"/>
            <a:ext cx="9006522" cy="0"/>
          </a:xfrm>
          <a:prstGeom prst="line">
            <a:avLst/>
          </a:prstGeom>
          <a:ln w="19050">
            <a:solidFill>
              <a:srgbClr val="00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3084BE1-D37F-4283-8B96-2C5F76D76048}"/>
              </a:ext>
            </a:extLst>
          </p:cNvPr>
          <p:cNvSpPr/>
          <p:nvPr userDrawn="1"/>
        </p:nvSpPr>
        <p:spPr>
          <a:xfrm>
            <a:off x="-1910229" y="405646"/>
            <a:ext cx="772286" cy="288000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C5895-8F3C-41E6-9CC0-D38320A2B94D}"/>
              </a:ext>
            </a:extLst>
          </p:cNvPr>
          <p:cNvSpPr/>
          <p:nvPr userDrawn="1"/>
        </p:nvSpPr>
        <p:spPr>
          <a:xfrm>
            <a:off x="-1910229" y="1233039"/>
            <a:ext cx="772286" cy="288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0154C-3317-4987-B39E-379EEDC66963}"/>
              </a:ext>
            </a:extLst>
          </p:cNvPr>
          <p:cNvSpPr/>
          <p:nvPr userDrawn="1"/>
        </p:nvSpPr>
        <p:spPr>
          <a:xfrm>
            <a:off x="-1910229" y="2060432"/>
            <a:ext cx="772286" cy="288000"/>
          </a:xfrm>
          <a:prstGeom prst="rect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7C3F1-D85F-4DB5-A2D2-9757DD4DF8C6}"/>
              </a:ext>
            </a:extLst>
          </p:cNvPr>
          <p:cNvSpPr/>
          <p:nvPr userDrawn="1"/>
        </p:nvSpPr>
        <p:spPr>
          <a:xfrm>
            <a:off x="-1910229" y="4542611"/>
            <a:ext cx="772286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B536CB-9D67-4469-93DE-395E5F924DAB}"/>
              </a:ext>
            </a:extLst>
          </p:cNvPr>
          <p:cNvSpPr/>
          <p:nvPr userDrawn="1"/>
        </p:nvSpPr>
        <p:spPr>
          <a:xfrm>
            <a:off x="-1910229" y="3715218"/>
            <a:ext cx="772286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E0161-F1B5-4236-837E-46A58D6F0164}"/>
              </a:ext>
            </a:extLst>
          </p:cNvPr>
          <p:cNvSpPr/>
          <p:nvPr userDrawn="1"/>
        </p:nvSpPr>
        <p:spPr>
          <a:xfrm>
            <a:off x="-1910229" y="2887825"/>
            <a:ext cx="772286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7CBA4-4795-46B6-94B3-7380AD02C7A4}"/>
              </a:ext>
            </a:extLst>
          </p:cNvPr>
          <p:cNvSpPr/>
          <p:nvPr userDrawn="1"/>
        </p:nvSpPr>
        <p:spPr>
          <a:xfrm>
            <a:off x="-1910229" y="5370004"/>
            <a:ext cx="77228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EB8EDC-408E-41FA-9A1D-2D4BC96EDDF1}"/>
              </a:ext>
            </a:extLst>
          </p:cNvPr>
          <p:cNvSpPr/>
          <p:nvPr userDrawn="1"/>
        </p:nvSpPr>
        <p:spPr>
          <a:xfrm>
            <a:off x="-1910229" y="6197400"/>
            <a:ext cx="772286" cy="288000"/>
          </a:xfrm>
          <a:prstGeom prst="rect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0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8"/>
          <p:cNvSpPr txBox="1">
            <a:spLocks/>
          </p:cNvSpPr>
          <p:nvPr userDrawn="1"/>
        </p:nvSpPr>
        <p:spPr>
          <a:xfrm>
            <a:off x="9063513" y="6286514"/>
            <a:ext cx="390050" cy="149412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it-IT" sz="9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‹N›</a:t>
            </a:fld>
            <a:endParaRPr lang="it-IT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3327572" y="3387004"/>
            <a:ext cx="6869993" cy="72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432000" bIns="54000" rtlCol="0" anchor="ctr"/>
          <a:lstStyle/>
          <a:p>
            <a:pPr algn="r"/>
            <a:endParaRPr lang="en-GB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3401958" y="3387004"/>
            <a:ext cx="6869993" cy="72000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432000" bIns="54000" rtlCol="0" anchor="ctr"/>
          <a:lstStyle/>
          <a:p>
            <a:pPr algn="r"/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4CABF-D7F6-42DD-AFD2-9488014B50B6}"/>
              </a:ext>
            </a:extLst>
          </p:cNvPr>
          <p:cNvSpPr/>
          <p:nvPr userDrawn="1"/>
        </p:nvSpPr>
        <p:spPr>
          <a:xfrm>
            <a:off x="-1910229" y="405646"/>
            <a:ext cx="772286" cy="288000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FA4C0-8A1A-43B7-BDCD-56B3741FE58B}"/>
              </a:ext>
            </a:extLst>
          </p:cNvPr>
          <p:cNvSpPr/>
          <p:nvPr userDrawn="1"/>
        </p:nvSpPr>
        <p:spPr>
          <a:xfrm>
            <a:off x="-1910229" y="1233039"/>
            <a:ext cx="772286" cy="288000"/>
          </a:xfrm>
          <a:prstGeom prst="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3F49A-3294-418D-8D50-763EA43E2D0F}"/>
              </a:ext>
            </a:extLst>
          </p:cNvPr>
          <p:cNvSpPr/>
          <p:nvPr userDrawn="1"/>
        </p:nvSpPr>
        <p:spPr>
          <a:xfrm>
            <a:off x="-1910229" y="2060432"/>
            <a:ext cx="772286" cy="288000"/>
          </a:xfrm>
          <a:prstGeom prst="rect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419B8-118A-4E76-B9B2-D6AFEFA297D9}"/>
              </a:ext>
            </a:extLst>
          </p:cNvPr>
          <p:cNvSpPr/>
          <p:nvPr userDrawn="1"/>
        </p:nvSpPr>
        <p:spPr>
          <a:xfrm>
            <a:off x="-1910229" y="4542611"/>
            <a:ext cx="772286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AC2BD2-C0FB-4086-88F0-9C45CF4AA402}"/>
              </a:ext>
            </a:extLst>
          </p:cNvPr>
          <p:cNvSpPr/>
          <p:nvPr userDrawn="1"/>
        </p:nvSpPr>
        <p:spPr>
          <a:xfrm>
            <a:off x="-1910229" y="3715218"/>
            <a:ext cx="772286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A5185-9654-4324-97E8-A5579F38A938}"/>
              </a:ext>
            </a:extLst>
          </p:cNvPr>
          <p:cNvSpPr/>
          <p:nvPr userDrawn="1"/>
        </p:nvSpPr>
        <p:spPr>
          <a:xfrm>
            <a:off x="-1910229" y="2887825"/>
            <a:ext cx="772286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B668F-AEEF-4121-BBB1-1C2D2DCFF8B9}"/>
              </a:ext>
            </a:extLst>
          </p:cNvPr>
          <p:cNvSpPr/>
          <p:nvPr userDrawn="1"/>
        </p:nvSpPr>
        <p:spPr>
          <a:xfrm>
            <a:off x="-1910229" y="5370004"/>
            <a:ext cx="77228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19224-42B5-426E-86A3-8607CC5532C9}"/>
              </a:ext>
            </a:extLst>
          </p:cNvPr>
          <p:cNvSpPr/>
          <p:nvPr userDrawn="1"/>
        </p:nvSpPr>
        <p:spPr>
          <a:xfrm>
            <a:off x="-1910229" y="6197400"/>
            <a:ext cx="772286" cy="288000"/>
          </a:xfrm>
          <a:prstGeom prst="rect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759" r:id="rId3"/>
  </p:sldLayoutIdLst>
  <p:txStyles>
    <p:titleStyle>
      <a:lvl1pPr marL="0" marR="0" indent="0" algn="l" defTabSz="914400" rtl="0" eaLnBrk="1" fontAlgn="auto" latinLnBrk="0" hangingPunct="1">
        <a:lnSpc>
          <a:spcPct val="0"/>
        </a:lnSpc>
        <a:spcBef>
          <a:spcPts val="500"/>
        </a:spcBef>
        <a:spcAft>
          <a:spcPts val="400"/>
        </a:spcAft>
        <a:buClrTx/>
        <a:buSzTx/>
        <a:buFontTx/>
        <a:buNone/>
        <a:tabLst/>
        <a:defRPr sz="2000" kern="1200">
          <a:solidFill>
            <a:srgbClr val="FCAE3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b="1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9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36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57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 baseline="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980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pos="285">
          <p15:clr>
            <a:srgbClr val="F26B43"/>
          </p15:clr>
        </p15:guide>
        <p15:guide id="3" pos="5955">
          <p15:clr>
            <a:srgbClr val="F26B43"/>
          </p15:clr>
        </p15:guide>
        <p15:guide id="5" orient="horz" pos="232">
          <p15:clr>
            <a:srgbClr val="F26B43"/>
          </p15:clr>
        </p15:guide>
        <p15:guide id="8" pos="3120">
          <p15:clr>
            <a:srgbClr val="F26B43"/>
          </p15:clr>
        </p15:guide>
        <p15:guide id="9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 txBox="1">
            <a:spLocks/>
          </p:cNvSpPr>
          <p:nvPr/>
        </p:nvSpPr>
        <p:spPr>
          <a:xfrm>
            <a:off x="1" y="1028883"/>
            <a:ext cx="2974694" cy="66585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—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-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7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—"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0" dirty="0">
                <a:solidFill>
                  <a:srgbClr val="00338D"/>
                </a:solidFill>
                <a:latin typeface="+mj-lt"/>
                <a:cs typeface="Calibri" panose="020F0502020204030204" pitchFamily="34" charset="0"/>
              </a:rPr>
              <a:t>Eye cataract prediction: </a:t>
            </a:r>
            <a:endParaRPr lang="en-US" sz="3800" b="0" dirty="0">
              <a:solidFill>
                <a:srgbClr val="00338D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US" sz="3800" b="0" dirty="0">
                <a:solidFill>
                  <a:srgbClr val="00338D"/>
                </a:solidFill>
                <a:latin typeface="+mj-lt"/>
                <a:cs typeface="Calibri" panose="020F0502020204030204" pitchFamily="34" charset="0"/>
              </a:rPr>
              <a:t>binary classification through CNN</a:t>
            </a:r>
            <a:endParaRPr lang="en-GB" sz="3800" b="0" i="1" dirty="0">
              <a:solidFill>
                <a:srgbClr val="00338D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endParaRPr lang="en-GB" sz="3800" i="1" dirty="0">
              <a:solidFill>
                <a:srgbClr val="00338D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endParaRPr lang="en-GB" sz="3800" i="1" dirty="0">
              <a:solidFill>
                <a:srgbClr val="00338D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GB" sz="3000" i="1" dirty="0">
                <a:solidFill>
                  <a:srgbClr val="00338D"/>
                </a:solidFill>
                <a:latin typeface="+mj-lt"/>
                <a:cs typeface="Calibri" panose="020F0502020204030204" pitchFamily="34" charset="0"/>
              </a:rPr>
              <a:t>Francesco Cornetti</a:t>
            </a:r>
          </a:p>
        </p:txBody>
      </p:sp>
    </p:spTree>
    <p:extLst>
      <p:ext uri="{BB962C8B-B14F-4D97-AF65-F5344CB8AC3E}">
        <p14:creationId xmlns:p14="http://schemas.microsoft.com/office/powerpoint/2010/main" val="347090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5DFB7-41EE-4505-8370-6C4C74248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Baseline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2EC0-323C-4DFE-989C-4A92E4C2F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100" dirty="0"/>
              <a:t>Custom architecture definition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521" name="Immagine 29" descr="C:\Users\FCORNET\AppData\Local\Microsoft\Windows\INetCache\Content.MSO\F51BBBC4.tmp">
            <a:extLst>
              <a:ext uri="{FF2B5EF4-FFF2-40B4-BE49-F238E27FC236}">
                <a16:creationId xmlns:a16="http://schemas.microsoft.com/office/drawing/2014/main" id="{9E51CDB3-C59F-4560-9372-DC55A0D4AC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56" y="4420394"/>
            <a:ext cx="2174662" cy="146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A93B8E-A07D-451B-B536-B57C5527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48" y="2095126"/>
            <a:ext cx="3246279" cy="218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" name="Rectangle 525">
            <a:extLst>
              <a:ext uri="{FF2B5EF4-FFF2-40B4-BE49-F238E27FC236}">
                <a16:creationId xmlns:a16="http://schemas.microsoft.com/office/drawing/2014/main" id="{6BC25A7F-4EE5-4B6F-8989-498ABFC61C51}"/>
              </a:ext>
            </a:extLst>
          </p:cNvPr>
          <p:cNvSpPr/>
          <p:nvPr/>
        </p:nvSpPr>
        <p:spPr>
          <a:xfrm>
            <a:off x="570323" y="1722119"/>
            <a:ext cx="5220877" cy="4592099"/>
          </a:xfrm>
          <a:prstGeom prst="rect">
            <a:avLst/>
          </a:prstGeom>
          <a:noFill/>
          <a:ln w="19050">
            <a:solidFill>
              <a:srgbClr val="00338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2B9E7F90-6059-4989-990F-826F0971A395}"/>
              </a:ext>
            </a:extLst>
          </p:cNvPr>
          <p:cNvCxnSpPr/>
          <p:nvPr/>
        </p:nvCxnSpPr>
        <p:spPr>
          <a:xfrm>
            <a:off x="6544341" y="1722120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9E1EA938-BC71-4539-B524-075C762B3646}"/>
              </a:ext>
            </a:extLst>
          </p:cNvPr>
          <p:cNvSpPr txBox="1"/>
          <p:nvPr/>
        </p:nvSpPr>
        <p:spPr>
          <a:xfrm>
            <a:off x="6734841" y="1386840"/>
            <a:ext cx="240792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00" b="1" dirty="0">
                <a:solidFill>
                  <a:schemeClr val="tx2"/>
                </a:solidFill>
              </a:rPr>
              <a:t>Architecture </a:t>
            </a:r>
            <a:r>
              <a:rPr lang="it-IT" sz="1100" b="1" dirty="0" err="1">
                <a:solidFill>
                  <a:schemeClr val="tx2"/>
                </a:solidFill>
              </a:rPr>
              <a:t>overview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results</a:t>
            </a:r>
            <a:endParaRPr lang="it-IT" sz="1100" b="1" dirty="0">
              <a:solidFill>
                <a:schemeClr val="tx2"/>
              </a:solidFill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6544341" y="1463557"/>
            <a:ext cx="3113723" cy="4811737"/>
            <a:chOff x="5880109" y="1829795"/>
            <a:chExt cx="3113723" cy="4592102"/>
          </a:xfrm>
        </p:grpSpPr>
        <p:sp>
          <p:nvSpPr>
            <p:cNvPr id="18" name="TextBox 528">
              <a:extLst>
                <a:ext uri="{FF2B5EF4-FFF2-40B4-BE49-F238E27FC236}">
                  <a16:creationId xmlns:a16="http://schemas.microsoft.com/office/drawing/2014/main" id="{B53B4260-0575-4349-8934-394FFDD14BBD}"/>
                </a:ext>
              </a:extLst>
            </p:cNvPr>
            <p:cNvSpPr txBox="1"/>
            <p:nvPr/>
          </p:nvSpPr>
          <p:spPr>
            <a:xfrm>
              <a:off x="5880109" y="1829795"/>
              <a:ext cx="3113723" cy="4592102"/>
            </a:xfrm>
            <a:prstGeom prst="rect">
              <a:avLst/>
            </a:prstGeom>
            <a:noFill/>
          </p:spPr>
          <p:txBody>
            <a:bodyPr wrap="square" lIns="54610" tIns="54610" rIns="54610" bIns="54610" rtlCol="0">
              <a:no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chemeClr val="tx2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Several CONV2D layers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Batch Normalization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Regularization techniques:</a:t>
              </a:r>
              <a:br>
                <a:rPr lang="en-GB" sz="1100" b="1" dirty="0">
                  <a:solidFill>
                    <a:schemeClr val="tx2"/>
                  </a:solidFill>
                </a:rPr>
              </a:br>
              <a:r>
                <a:rPr lang="en-GB" sz="1100" b="1" dirty="0">
                  <a:solidFill>
                    <a:schemeClr val="tx2"/>
                  </a:solidFill>
                </a:rPr>
                <a:t>e.g. dropout, L1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Hyper-parameters: batch size = 32, image dimension = 224,224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Final activation function = </a:t>
              </a:r>
              <a:r>
                <a:rPr lang="en-GB" sz="1100" b="1" dirty="0" err="1">
                  <a:solidFill>
                    <a:schemeClr val="tx2"/>
                  </a:solidFill>
                </a:rPr>
                <a:t>softmax</a:t>
              </a:r>
              <a:endParaRPr lang="en-GB" sz="1100" b="1" dirty="0">
                <a:solidFill>
                  <a:schemeClr val="tx2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Loss function = categorical cross entropy (label image data generator = ‘categorical’)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chemeClr val="tx2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chemeClr val="tx2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Optimizer: Adam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chemeClr val="tx2"/>
                </a:solidFill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Too small dataset </a:t>
              </a:r>
              <a:r>
                <a:rPr lang="en-GB" sz="11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 deepen model  term of comparison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  <a:sym typeface="Wingdings" panose="05000000000000000000" pitchFamily="2" charset="2"/>
                </a:rPr>
                <a:t>Even if overfitting, due to DA, controlled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GB" sz="1100" b="1" dirty="0">
                <a:solidFill>
                  <a:schemeClr val="tx2"/>
                </a:solidFill>
                <a:sym typeface="Wingdings" panose="05000000000000000000" pitchFamily="2" charset="2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100" b="1" dirty="0">
                  <a:solidFill>
                    <a:schemeClr val="tx2"/>
                  </a:solidFill>
                </a:rPr>
                <a:t>Train </a:t>
              </a:r>
              <a:r>
                <a:rPr lang="it-IT" sz="1100" b="1" dirty="0" err="1">
                  <a:solidFill>
                    <a:schemeClr val="tx2"/>
                  </a:solidFill>
                </a:rPr>
                <a:t>loss</a:t>
              </a:r>
              <a:r>
                <a:rPr lang="it-IT" sz="1100" b="1" dirty="0">
                  <a:solidFill>
                    <a:schemeClr val="tx2"/>
                  </a:solidFill>
                </a:rPr>
                <a:t> = 0.74, </a:t>
              </a:r>
              <a:r>
                <a:rPr lang="it-IT" sz="1100" b="1" dirty="0" err="1">
                  <a:solidFill>
                    <a:schemeClr val="tx2"/>
                  </a:solidFill>
                </a:rPr>
                <a:t>train</a:t>
              </a:r>
              <a:r>
                <a:rPr lang="it-IT" sz="1100" b="1" dirty="0">
                  <a:solidFill>
                    <a:schemeClr val="tx2"/>
                  </a:solidFill>
                </a:rPr>
                <a:t> </a:t>
              </a:r>
              <a:r>
                <a:rPr lang="it-IT" sz="1100" b="1" dirty="0" err="1">
                  <a:solidFill>
                    <a:schemeClr val="tx2"/>
                  </a:solidFill>
                </a:rPr>
                <a:t>acc</a:t>
              </a:r>
              <a:r>
                <a:rPr lang="it-IT" sz="1100" b="1" dirty="0">
                  <a:solidFill>
                    <a:schemeClr val="tx2"/>
                  </a:solidFill>
                </a:rPr>
                <a:t> = 0.62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Test loss = 0.77, test </a:t>
              </a:r>
              <a:r>
                <a:rPr lang="en-GB" sz="1100" b="1" dirty="0" err="1">
                  <a:solidFill>
                    <a:schemeClr val="tx2"/>
                  </a:solidFill>
                </a:rPr>
                <a:t>acc</a:t>
              </a:r>
              <a:r>
                <a:rPr lang="en-GB" sz="1100" b="1" dirty="0">
                  <a:solidFill>
                    <a:schemeClr val="tx2"/>
                  </a:solidFill>
                </a:rPr>
                <a:t> = 0.64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chemeClr val="tx2"/>
                  </a:solidFill>
                </a:rPr>
                <a:t>Val loss = 0.77, </a:t>
              </a:r>
              <a:r>
                <a:rPr lang="en-GB" sz="1100" b="1" dirty="0" err="1">
                  <a:solidFill>
                    <a:schemeClr val="tx2"/>
                  </a:solidFill>
                </a:rPr>
                <a:t>val</a:t>
              </a:r>
              <a:r>
                <a:rPr lang="en-GB" sz="1100" b="1" dirty="0">
                  <a:solidFill>
                    <a:schemeClr val="tx2"/>
                  </a:solidFill>
                </a:rPr>
                <a:t> </a:t>
              </a:r>
              <a:r>
                <a:rPr lang="en-GB" sz="1100" b="1" dirty="0" err="1">
                  <a:solidFill>
                    <a:schemeClr val="tx2"/>
                  </a:solidFill>
                </a:rPr>
                <a:t>acc</a:t>
              </a:r>
              <a:r>
                <a:rPr lang="en-GB" sz="1100" b="1" dirty="0">
                  <a:solidFill>
                    <a:schemeClr val="tx2"/>
                  </a:solidFill>
                </a:rPr>
                <a:t> = 0.64</a:t>
              </a:r>
            </a:p>
          </p:txBody>
        </p:sp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488" y="3962604"/>
              <a:ext cx="1532964" cy="487708"/>
            </a:xfrm>
            <a:prstGeom prst="rect">
              <a:avLst/>
            </a:prstGeom>
          </p:spPr>
        </p:pic>
      </p:grpSp>
      <p:grpSp>
        <p:nvGrpSpPr>
          <p:cNvPr id="12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1750425"/>
            <a:ext cx="148760" cy="148760"/>
            <a:chOff x="608521" y="1838001"/>
            <a:chExt cx="148760" cy="148760"/>
          </a:xfrm>
        </p:grpSpPr>
        <p:sp>
          <p:nvSpPr>
            <p:cNvPr id="13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2022282"/>
            <a:ext cx="148760" cy="148760"/>
            <a:chOff x="608521" y="1838001"/>
            <a:chExt cx="148760" cy="148760"/>
          </a:xfrm>
        </p:grpSpPr>
        <p:sp>
          <p:nvSpPr>
            <p:cNvPr id="16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2270433"/>
            <a:ext cx="148760" cy="148760"/>
            <a:chOff x="608521" y="1838001"/>
            <a:chExt cx="148760" cy="148760"/>
          </a:xfrm>
        </p:grpSpPr>
        <p:sp>
          <p:nvSpPr>
            <p:cNvPr id="2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3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2664825"/>
            <a:ext cx="148760" cy="148760"/>
            <a:chOff x="608521" y="1838001"/>
            <a:chExt cx="148760" cy="148760"/>
          </a:xfrm>
        </p:grpSpPr>
        <p:sp>
          <p:nvSpPr>
            <p:cNvPr id="25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59305" y="3082543"/>
            <a:ext cx="148760" cy="148760"/>
            <a:chOff x="608521" y="1838001"/>
            <a:chExt cx="148760" cy="148760"/>
          </a:xfrm>
        </p:grpSpPr>
        <p:sp>
          <p:nvSpPr>
            <p:cNvPr id="28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9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59305" y="3331041"/>
            <a:ext cx="148760" cy="148760"/>
            <a:chOff x="608521" y="1838001"/>
            <a:chExt cx="148760" cy="148760"/>
          </a:xfrm>
        </p:grpSpPr>
        <p:sp>
          <p:nvSpPr>
            <p:cNvPr id="31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57591" y="4218362"/>
            <a:ext cx="148760" cy="148760"/>
            <a:chOff x="608521" y="1838001"/>
            <a:chExt cx="148760" cy="148760"/>
          </a:xfrm>
        </p:grpSpPr>
        <p:sp>
          <p:nvSpPr>
            <p:cNvPr id="34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5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4736314"/>
            <a:ext cx="148760" cy="148760"/>
            <a:chOff x="608521" y="1838001"/>
            <a:chExt cx="148760" cy="148760"/>
          </a:xfrm>
        </p:grpSpPr>
        <p:sp>
          <p:nvSpPr>
            <p:cNvPr id="37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8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44341" y="5148329"/>
            <a:ext cx="148760" cy="148760"/>
            <a:chOff x="608521" y="1838001"/>
            <a:chExt cx="148760" cy="148760"/>
          </a:xfrm>
        </p:grpSpPr>
        <p:sp>
          <p:nvSpPr>
            <p:cNvPr id="40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41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557591" y="5637431"/>
            <a:ext cx="148760" cy="148760"/>
            <a:chOff x="608521" y="1838001"/>
            <a:chExt cx="148760" cy="148760"/>
          </a:xfrm>
        </p:grpSpPr>
        <p:sp>
          <p:nvSpPr>
            <p:cNvPr id="43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44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35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68F8D43-0C8D-4AB3-B2DF-99BFF03A4E0A}"/>
              </a:ext>
            </a:extLst>
          </p:cNvPr>
          <p:cNvSpPr/>
          <p:nvPr/>
        </p:nvSpPr>
        <p:spPr>
          <a:xfrm>
            <a:off x="5592033" y="3003990"/>
            <a:ext cx="3621024" cy="2061543"/>
          </a:xfrm>
          <a:prstGeom prst="rect">
            <a:avLst/>
          </a:prstGeom>
          <a:noFill/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444894-06E4-4D1F-BABB-3005D8789221}"/>
              </a:ext>
            </a:extLst>
          </p:cNvPr>
          <p:cNvSpPr/>
          <p:nvPr/>
        </p:nvSpPr>
        <p:spPr>
          <a:xfrm>
            <a:off x="452438" y="3003990"/>
            <a:ext cx="3621024" cy="2061543"/>
          </a:xfrm>
          <a:prstGeom prst="rect">
            <a:avLst/>
          </a:prstGeom>
          <a:noFill/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08A-85FF-4AF4-8547-BFE8DEDAF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Transfer learning I  </a:t>
            </a:r>
            <a:endParaRPr lang="it-IT" sz="16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A30C1C-5240-4F22-8A67-5EA710188DD5}"/>
              </a:ext>
            </a:extLst>
          </p:cNvPr>
          <p:cNvSpPr/>
          <p:nvPr/>
        </p:nvSpPr>
        <p:spPr>
          <a:xfrm>
            <a:off x="5628774" y="5472363"/>
            <a:ext cx="3748307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2"/>
                </a:solidFill>
              </a:rPr>
              <a:t>Cons: </a:t>
            </a:r>
          </a:p>
          <a:p>
            <a:pPr marL="171450" indent="-171450"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2"/>
                </a:solidFill>
              </a:rPr>
              <a:t>Without </a:t>
            </a:r>
            <a:r>
              <a:rPr lang="en-US" sz="1100" b="1" dirty="0" err="1">
                <a:solidFill>
                  <a:schemeClr val="tx2"/>
                </a:solidFill>
              </a:rPr>
              <a:t>customed</a:t>
            </a:r>
            <a:r>
              <a:rPr lang="en-US" sz="1100" b="1" dirty="0">
                <a:solidFill>
                  <a:schemeClr val="tx2"/>
                </a:solidFill>
              </a:rPr>
              <a:t> train test split → </a:t>
            </a:r>
            <a:r>
              <a:rPr lang="en-US" sz="1100" b="1" dirty="0">
                <a:solidFill>
                  <a:schemeClr val="tx2"/>
                </a:solidFill>
                <a:sym typeface="Wingdings" panose="05000000000000000000" pitchFamily="2" charset="2"/>
              </a:rPr>
              <a:t>biased score</a:t>
            </a:r>
            <a:endParaRPr lang="en-US" sz="1100" b="1" dirty="0">
              <a:solidFill>
                <a:schemeClr val="tx2"/>
              </a:solidFill>
            </a:endParaRPr>
          </a:p>
          <a:p>
            <a:pPr marL="171450" indent="-171450">
              <a:lnSpc>
                <a:spcPts val="12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2"/>
                </a:solidFill>
              </a:rPr>
              <a:t>Training time ~ 35 </a:t>
            </a:r>
            <a:r>
              <a:rPr lang="en-US" sz="1100" b="1" dirty="0" err="1">
                <a:solidFill>
                  <a:schemeClr val="tx2"/>
                </a:solidFill>
              </a:rPr>
              <a:t>mins</a:t>
            </a:r>
            <a:r>
              <a:rPr lang="en-US" sz="1100" b="1" dirty="0">
                <a:solidFill>
                  <a:schemeClr val="tx2"/>
                </a:solidFill>
              </a:rPr>
              <a:t> (GPU) </a:t>
            </a:r>
            <a:r>
              <a:rPr lang="en-US" sz="1100" b="1" dirty="0">
                <a:solidFill>
                  <a:schemeClr val="tx2"/>
                </a:solidFill>
                <a:sym typeface="Wingdings" panose="05000000000000000000" pitchFamily="2" charset="2"/>
              </a:rPr>
              <a:t> too </a:t>
            </a:r>
            <a:r>
              <a:rPr lang="en-GB" sz="1100" b="1" dirty="0">
                <a:solidFill>
                  <a:schemeClr val="tx2"/>
                </a:solidFill>
              </a:rPr>
              <a:t>↑</a:t>
            </a: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494A92D6-CB8F-4FA2-AB21-893846DDB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US" sz="1100" dirty="0"/>
              <a:t>Intermediate solution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525E93-3DE4-401B-BC9D-D463CC3DFD36}"/>
              </a:ext>
            </a:extLst>
          </p:cNvPr>
          <p:cNvGrpSpPr/>
          <p:nvPr/>
        </p:nvGrpSpPr>
        <p:grpSpPr>
          <a:xfrm>
            <a:off x="652091" y="5326935"/>
            <a:ext cx="67265" cy="1105250"/>
            <a:chOff x="3065007" y="1060790"/>
            <a:chExt cx="61547" cy="684000"/>
          </a:xfrm>
        </p:grpSpPr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906D2C05-632D-44C7-A80E-AF3662F35F35}"/>
                </a:ext>
              </a:extLst>
            </p:cNvPr>
            <p:cNvCxnSpPr/>
            <p:nvPr/>
          </p:nvCxnSpPr>
          <p:spPr>
            <a:xfrm flipV="1">
              <a:off x="3065007" y="1060790"/>
              <a:ext cx="0" cy="68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D7E5FD46-5E9F-4141-83BD-63DB21462E1F}"/>
                </a:ext>
              </a:extLst>
            </p:cNvPr>
            <p:cNvCxnSpPr/>
            <p:nvPr/>
          </p:nvCxnSpPr>
          <p:spPr>
            <a:xfrm flipV="1">
              <a:off x="3126554" y="1150790"/>
              <a:ext cx="0" cy="50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Immagine 18">
            <a:extLst>
              <a:ext uri="{FF2B5EF4-FFF2-40B4-BE49-F238E27FC236}">
                <a16:creationId xmlns:a16="http://schemas.microsoft.com/office/drawing/2014/main" id="{40271CE6-7413-4220-B67D-132A2EE0E7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267236"/>
            <a:ext cx="3474339" cy="1646365"/>
          </a:xfrm>
          <a:prstGeom prst="rect">
            <a:avLst/>
          </a:prstGeom>
        </p:spPr>
      </p:pic>
      <p:pic>
        <p:nvPicPr>
          <p:cNvPr id="48" name="Immagine 17">
            <a:extLst>
              <a:ext uri="{FF2B5EF4-FFF2-40B4-BE49-F238E27FC236}">
                <a16:creationId xmlns:a16="http://schemas.microsoft.com/office/drawing/2014/main" id="{EF216D84-BDEC-4730-98E3-81804ED921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18" y="3344121"/>
            <a:ext cx="1744854" cy="146129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044E9DA-94FA-49F2-8517-CE38492696A1}"/>
              </a:ext>
            </a:extLst>
          </p:cNvPr>
          <p:cNvSpPr/>
          <p:nvPr/>
        </p:nvSpPr>
        <p:spPr>
          <a:xfrm>
            <a:off x="719356" y="5390711"/>
            <a:ext cx="357006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Pros: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Train </a:t>
            </a:r>
            <a:r>
              <a:rPr lang="it-IT" sz="1100" b="1" dirty="0" err="1">
                <a:solidFill>
                  <a:schemeClr val="tx2"/>
                </a:solidFill>
              </a:rPr>
              <a:t>loss</a:t>
            </a:r>
            <a:r>
              <a:rPr lang="it-IT" sz="1100" b="1" dirty="0">
                <a:solidFill>
                  <a:schemeClr val="tx2"/>
                </a:solidFill>
              </a:rPr>
              <a:t> = 0,25, </a:t>
            </a:r>
            <a:r>
              <a:rPr lang="it-IT" sz="1100" b="1" dirty="0" err="1">
                <a:solidFill>
                  <a:schemeClr val="tx2"/>
                </a:solidFill>
              </a:rPr>
              <a:t>train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acc</a:t>
            </a:r>
            <a:r>
              <a:rPr lang="it-IT" sz="1100" b="1" dirty="0">
                <a:solidFill>
                  <a:schemeClr val="tx2"/>
                </a:solidFill>
              </a:rPr>
              <a:t> = 0.89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Test loss = 0.27, test </a:t>
            </a:r>
            <a:r>
              <a:rPr lang="en-GB" sz="1100" b="1" dirty="0" err="1">
                <a:solidFill>
                  <a:schemeClr val="tx2"/>
                </a:solidFill>
              </a:rPr>
              <a:t>acc</a:t>
            </a:r>
            <a:r>
              <a:rPr lang="en-GB" sz="1100" b="1" dirty="0">
                <a:solidFill>
                  <a:schemeClr val="tx2"/>
                </a:solidFill>
              </a:rPr>
              <a:t> = 0.89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Val loss = 0.76, </a:t>
            </a:r>
            <a:r>
              <a:rPr lang="en-GB" sz="1100" b="1" dirty="0" err="1">
                <a:solidFill>
                  <a:schemeClr val="tx2"/>
                </a:solidFill>
              </a:rPr>
              <a:t>val</a:t>
            </a:r>
            <a:r>
              <a:rPr lang="en-GB" sz="1100" b="1" dirty="0">
                <a:solidFill>
                  <a:schemeClr val="tx2"/>
                </a:solidFill>
              </a:rPr>
              <a:t> </a:t>
            </a:r>
            <a:r>
              <a:rPr lang="en-GB" sz="1100" b="1" dirty="0" err="1">
                <a:solidFill>
                  <a:schemeClr val="tx2"/>
                </a:solidFill>
              </a:rPr>
              <a:t>acc</a:t>
            </a:r>
            <a:r>
              <a:rPr lang="en-GB" sz="1100" b="1" dirty="0">
                <a:solidFill>
                  <a:schemeClr val="tx2"/>
                </a:solidFill>
              </a:rPr>
              <a:t> = 0.89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21F290-C835-4F25-B8F4-FCF18A5C7E21}"/>
              </a:ext>
            </a:extLst>
          </p:cNvPr>
          <p:cNvGrpSpPr/>
          <p:nvPr/>
        </p:nvGrpSpPr>
        <p:grpSpPr>
          <a:xfrm>
            <a:off x="5561510" y="5326935"/>
            <a:ext cx="67265" cy="1105250"/>
            <a:chOff x="3065007" y="1060790"/>
            <a:chExt cx="61547" cy="684000"/>
          </a:xfrm>
        </p:grpSpPr>
        <p:cxnSp>
          <p:nvCxnSpPr>
            <p:cNvPr id="51" name="Straight Connector 9">
              <a:extLst>
                <a:ext uri="{FF2B5EF4-FFF2-40B4-BE49-F238E27FC236}">
                  <a16:creationId xmlns:a16="http://schemas.microsoft.com/office/drawing/2014/main" id="{9C872DE1-DB8D-4B00-9597-A21973B82792}"/>
                </a:ext>
              </a:extLst>
            </p:cNvPr>
            <p:cNvCxnSpPr/>
            <p:nvPr/>
          </p:nvCxnSpPr>
          <p:spPr>
            <a:xfrm flipV="1">
              <a:off x="3065007" y="1060790"/>
              <a:ext cx="0" cy="68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">
              <a:extLst>
                <a:ext uri="{FF2B5EF4-FFF2-40B4-BE49-F238E27FC236}">
                  <a16:creationId xmlns:a16="http://schemas.microsoft.com/office/drawing/2014/main" id="{FCF652AD-2188-45C1-ABFA-6C0D73F29A92}"/>
                </a:ext>
              </a:extLst>
            </p:cNvPr>
            <p:cNvCxnSpPr/>
            <p:nvPr/>
          </p:nvCxnSpPr>
          <p:spPr>
            <a:xfrm flipV="1">
              <a:off x="3126554" y="1150790"/>
              <a:ext cx="0" cy="50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0FE428E-4102-4771-806D-98F73F3AEF59}"/>
              </a:ext>
            </a:extLst>
          </p:cNvPr>
          <p:cNvSpPr/>
          <p:nvPr/>
        </p:nvSpPr>
        <p:spPr>
          <a:xfrm>
            <a:off x="2941917" y="1079901"/>
            <a:ext cx="3983126" cy="2061543"/>
          </a:xfrm>
          <a:prstGeom prst="rect">
            <a:avLst/>
          </a:prstGeom>
          <a:solidFill>
            <a:schemeClr val="bg1"/>
          </a:solidFill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pic>
        <p:nvPicPr>
          <p:cNvPr id="46" name="Immagine 11">
            <a:extLst>
              <a:ext uri="{FF2B5EF4-FFF2-40B4-BE49-F238E27FC236}">
                <a16:creationId xmlns:a16="http://schemas.microsoft.com/office/drawing/2014/main" id="{F306C0B7-B373-4D06-A33E-687ECD5F01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69" y="1191400"/>
            <a:ext cx="3570061" cy="190961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68" y="1116880"/>
            <a:ext cx="3684169" cy="1984131"/>
          </a:xfrm>
          <a:prstGeom prst="rect">
            <a:avLst/>
          </a:prstGeom>
        </p:spPr>
      </p:pic>
      <p:sp>
        <p:nvSpPr>
          <p:cNvPr id="24" name="Rectangle 48">
            <a:extLst>
              <a:ext uri="{FF2B5EF4-FFF2-40B4-BE49-F238E27FC236}">
                <a16:creationId xmlns:a16="http://schemas.microsoft.com/office/drawing/2014/main" id="{9044E9DA-94FA-49F2-8517-CE38492696A1}"/>
              </a:ext>
            </a:extLst>
          </p:cNvPr>
          <p:cNvSpPr/>
          <p:nvPr/>
        </p:nvSpPr>
        <p:spPr>
          <a:xfrm>
            <a:off x="6938697" y="1195287"/>
            <a:ext cx="257285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100" b="1" dirty="0">
                <a:solidFill>
                  <a:schemeClr val="tx2"/>
                </a:solidFill>
              </a:rPr>
              <a:t>    VGG19 model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With </a:t>
            </a:r>
            <a:r>
              <a:rPr lang="en-GB" sz="1100" b="1" i="1" dirty="0">
                <a:solidFill>
                  <a:schemeClr val="tx2"/>
                </a:solidFill>
              </a:rPr>
              <a:t>standard</a:t>
            </a:r>
            <a:r>
              <a:rPr lang="en-GB" sz="1100" b="1" dirty="0">
                <a:solidFill>
                  <a:schemeClr val="tx2"/>
                </a:solidFill>
              </a:rPr>
              <a:t> train test split method 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Train </a:t>
            </a:r>
            <a:r>
              <a:rPr lang="it-IT" sz="1100" b="1" dirty="0" err="1">
                <a:solidFill>
                  <a:schemeClr val="tx2"/>
                </a:solidFill>
              </a:rPr>
              <a:t>loss</a:t>
            </a:r>
            <a:r>
              <a:rPr lang="it-IT" sz="1100" b="1" dirty="0">
                <a:solidFill>
                  <a:schemeClr val="tx2"/>
                </a:solidFill>
              </a:rPr>
              <a:t> = 0,25, </a:t>
            </a:r>
            <a:r>
              <a:rPr lang="it-IT" sz="1100" b="1" dirty="0" err="1">
                <a:solidFill>
                  <a:schemeClr val="tx2"/>
                </a:solidFill>
              </a:rPr>
              <a:t>train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acc</a:t>
            </a:r>
            <a:r>
              <a:rPr lang="it-IT" sz="1100" b="1" dirty="0">
                <a:solidFill>
                  <a:schemeClr val="tx2"/>
                </a:solidFill>
              </a:rPr>
              <a:t> = 0.89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Val loss = 0.26, </a:t>
            </a:r>
            <a:r>
              <a:rPr lang="en-GB" sz="1100" b="1" dirty="0" err="1">
                <a:solidFill>
                  <a:schemeClr val="tx2"/>
                </a:solidFill>
              </a:rPr>
              <a:t>val</a:t>
            </a:r>
            <a:r>
              <a:rPr lang="en-GB" sz="1100" b="1" dirty="0">
                <a:solidFill>
                  <a:schemeClr val="tx2"/>
                </a:solidFill>
              </a:rPr>
              <a:t> </a:t>
            </a:r>
            <a:r>
              <a:rPr lang="en-GB" sz="1100" b="1" dirty="0" err="1">
                <a:solidFill>
                  <a:schemeClr val="tx2"/>
                </a:solidFill>
              </a:rPr>
              <a:t>acc</a:t>
            </a:r>
            <a:r>
              <a:rPr lang="en-GB" sz="1100" b="1" dirty="0">
                <a:solidFill>
                  <a:schemeClr val="tx2"/>
                </a:solidFill>
              </a:rPr>
              <a:t> = 0.89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Test loss = 0.27, test </a:t>
            </a:r>
            <a:r>
              <a:rPr lang="en-GB" sz="1100" b="1" dirty="0" err="1">
                <a:solidFill>
                  <a:schemeClr val="tx2"/>
                </a:solidFill>
              </a:rPr>
              <a:t>acc</a:t>
            </a:r>
            <a:r>
              <a:rPr lang="en-GB" sz="1100" b="1" dirty="0">
                <a:solidFill>
                  <a:schemeClr val="tx2"/>
                </a:solidFill>
              </a:rPr>
              <a:t> = 0.90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33" y="5269523"/>
            <a:ext cx="200822" cy="202840"/>
          </a:xfrm>
          <a:prstGeom prst="rect">
            <a:avLst/>
          </a:prstGeom>
        </p:spPr>
      </p:pic>
      <p:grpSp>
        <p:nvGrpSpPr>
          <p:cNvPr id="2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993312" y="1490649"/>
            <a:ext cx="148760" cy="148760"/>
            <a:chOff x="608521" y="1838001"/>
            <a:chExt cx="148760" cy="148760"/>
          </a:xfrm>
        </p:grpSpPr>
        <p:sp>
          <p:nvSpPr>
            <p:cNvPr id="2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3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993312" y="1913978"/>
            <a:ext cx="148760" cy="148760"/>
            <a:chOff x="608521" y="1838001"/>
            <a:chExt cx="148760" cy="148760"/>
          </a:xfrm>
        </p:grpSpPr>
        <p:sp>
          <p:nvSpPr>
            <p:cNvPr id="26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7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692444" y="5526443"/>
            <a:ext cx="148760" cy="148760"/>
            <a:chOff x="608521" y="1838001"/>
            <a:chExt cx="148760" cy="148760"/>
          </a:xfrm>
        </p:grpSpPr>
        <p:sp>
          <p:nvSpPr>
            <p:cNvPr id="29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  <p:sp>
          <p:nvSpPr>
            <p:cNvPr id="30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68806" y="5453213"/>
            <a:ext cx="148760" cy="148760"/>
            <a:chOff x="608521" y="1838001"/>
            <a:chExt cx="148760" cy="148760"/>
          </a:xfrm>
        </p:grpSpPr>
        <p:sp>
          <p:nvSpPr>
            <p:cNvPr id="3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6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993312" y="1241651"/>
            <a:ext cx="148760" cy="148760"/>
            <a:chOff x="608521" y="1838001"/>
            <a:chExt cx="148760" cy="148760"/>
          </a:xfrm>
        </p:grpSpPr>
        <p:sp>
          <p:nvSpPr>
            <p:cNvPr id="38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9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88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A1196DD-0434-4599-AE2B-F7F8E0B82F35}"/>
              </a:ext>
            </a:extLst>
          </p:cNvPr>
          <p:cNvSpPr/>
          <p:nvPr/>
        </p:nvSpPr>
        <p:spPr>
          <a:xfrm>
            <a:off x="2523689" y="931104"/>
            <a:ext cx="4819583" cy="2267697"/>
          </a:xfrm>
          <a:prstGeom prst="rect">
            <a:avLst/>
          </a:prstGeom>
          <a:solidFill>
            <a:schemeClr val="bg1"/>
          </a:solidFill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928C0-8F57-471E-86E3-D69F23F21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Transfer learning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0ADF7-A582-478F-8BEB-F0A4796068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336" y="432925"/>
            <a:ext cx="9143628" cy="452176"/>
          </a:xfrm>
        </p:spPr>
        <p:txBody>
          <a:bodyPr/>
          <a:lstStyle/>
          <a:p>
            <a:r>
              <a:rPr lang="en-GB" sz="1100" dirty="0"/>
              <a:t>Fine tuning  and custom method introduction: “definitive”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BC8C96-AD72-40DC-9381-1FCC42AA98F5}"/>
              </a:ext>
            </a:extLst>
          </p:cNvPr>
          <p:cNvSpPr/>
          <p:nvPr/>
        </p:nvSpPr>
        <p:spPr>
          <a:xfrm>
            <a:off x="647820" y="5935595"/>
            <a:ext cx="4113711" cy="4563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“Confusion” ↓ and equally distributed between the two classes</a:t>
            </a:r>
            <a:endParaRPr lang="en-GB" sz="900" b="1" i="1" dirty="0">
              <a:solidFill>
                <a:srgbClr val="00338D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 dirty="0">
                <a:solidFill>
                  <a:srgbClr val="00338D"/>
                </a:solidFill>
              </a:rPr>
              <a:t>FP=5, FN=5 </a:t>
            </a:r>
            <a:endParaRPr lang="en-GB" sz="900" i="1" dirty="0">
              <a:solidFill>
                <a:srgbClr val="00338D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08A2C2D-B5B6-411F-9BF7-1EDD91667ECD}"/>
              </a:ext>
            </a:extLst>
          </p:cNvPr>
          <p:cNvSpPr/>
          <p:nvPr/>
        </p:nvSpPr>
        <p:spPr>
          <a:xfrm rot="10800000">
            <a:off x="2842260" y="3366724"/>
            <a:ext cx="4221480" cy="184196"/>
          </a:xfrm>
          <a:prstGeom prst="triangle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3A8C8DB-4CE0-411A-93EC-C8B2E5024574}"/>
              </a:ext>
            </a:extLst>
          </p:cNvPr>
          <p:cNvSpPr/>
          <p:nvPr/>
        </p:nvSpPr>
        <p:spPr>
          <a:xfrm>
            <a:off x="5170329" y="5935595"/>
            <a:ext cx="4113711" cy="5279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/>
          <a:p>
            <a:pPr algn="ctr"/>
            <a:endParaRPr lang="en-GB" sz="900" b="1" i="1" dirty="0">
              <a:solidFill>
                <a:srgbClr val="00338D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 dirty="0">
                <a:solidFill>
                  <a:srgbClr val="00338D"/>
                </a:solidFill>
              </a:rPr>
              <a:t>TPR=TP/TP+FN, FPR=FP/TN+FP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 dirty="0">
                <a:solidFill>
                  <a:srgbClr val="00338D"/>
                </a:solidFill>
              </a:rPr>
              <a:t>curve of probability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b="1" i="1" dirty="0">
                <a:solidFill>
                  <a:srgbClr val="00338D"/>
                </a:solidFill>
              </a:rPr>
              <a:t>~  ideal measure of </a:t>
            </a:r>
            <a:r>
              <a:rPr lang="en-GB" sz="900" b="1" i="1" dirty="0" err="1">
                <a:solidFill>
                  <a:srgbClr val="00338D"/>
                </a:solidFill>
              </a:rPr>
              <a:t>separability</a:t>
            </a:r>
            <a:endParaRPr lang="en-GB" sz="900" b="1" i="1" dirty="0">
              <a:solidFill>
                <a:srgbClr val="00338D"/>
              </a:solidFill>
            </a:endParaRPr>
          </a:p>
          <a:p>
            <a:pPr algn="ctr"/>
            <a:endParaRPr lang="en-GB" sz="900" i="1" dirty="0">
              <a:solidFill>
                <a:srgbClr val="00338D"/>
              </a:solidFill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9044E9DA-94FA-49F2-8517-CE38492696A1}"/>
              </a:ext>
            </a:extLst>
          </p:cNvPr>
          <p:cNvSpPr/>
          <p:nvPr/>
        </p:nvSpPr>
        <p:spPr>
          <a:xfrm>
            <a:off x="7390492" y="1095772"/>
            <a:ext cx="21445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With </a:t>
            </a:r>
            <a:r>
              <a:rPr lang="en-GB" sz="900" b="1" i="1" dirty="0">
                <a:solidFill>
                  <a:schemeClr val="tx2"/>
                </a:solidFill>
              </a:rPr>
              <a:t>custom</a:t>
            </a:r>
            <a:r>
              <a:rPr lang="en-GB" sz="900" b="1" dirty="0">
                <a:solidFill>
                  <a:schemeClr val="tx2"/>
                </a:solidFill>
              </a:rPr>
              <a:t> train test split method </a:t>
            </a:r>
            <a:endParaRPr lang="it-IT" sz="9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900" b="1" dirty="0">
                <a:solidFill>
                  <a:schemeClr val="tx2"/>
                </a:solidFill>
              </a:rPr>
              <a:t>Train </a:t>
            </a:r>
            <a:r>
              <a:rPr lang="it-IT" sz="900" b="1" dirty="0" err="1">
                <a:solidFill>
                  <a:schemeClr val="tx2"/>
                </a:solidFill>
              </a:rPr>
              <a:t>loss</a:t>
            </a:r>
            <a:r>
              <a:rPr lang="it-IT" sz="900" b="1" dirty="0">
                <a:solidFill>
                  <a:schemeClr val="tx2"/>
                </a:solidFill>
              </a:rPr>
              <a:t> = 0,12, </a:t>
            </a:r>
            <a:r>
              <a:rPr lang="it-IT" sz="900" b="1" dirty="0" err="1">
                <a:solidFill>
                  <a:schemeClr val="tx2"/>
                </a:solidFill>
              </a:rPr>
              <a:t>train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acc</a:t>
            </a:r>
            <a:r>
              <a:rPr lang="it-IT" sz="900" b="1" dirty="0">
                <a:solidFill>
                  <a:schemeClr val="tx2"/>
                </a:solidFill>
              </a:rPr>
              <a:t> = 0.96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Val loss = 0.25, </a:t>
            </a:r>
            <a:r>
              <a:rPr lang="en-GB" sz="900" b="1" dirty="0" err="1">
                <a:solidFill>
                  <a:schemeClr val="tx2"/>
                </a:solidFill>
              </a:rPr>
              <a:t>val</a:t>
            </a:r>
            <a:r>
              <a:rPr lang="en-GB" sz="900" b="1" dirty="0">
                <a:solidFill>
                  <a:schemeClr val="tx2"/>
                </a:solidFill>
              </a:rPr>
              <a:t> </a:t>
            </a:r>
            <a:r>
              <a:rPr lang="en-GB" sz="900" b="1" dirty="0" err="1">
                <a:solidFill>
                  <a:schemeClr val="tx2"/>
                </a:solidFill>
              </a:rPr>
              <a:t>acc</a:t>
            </a:r>
            <a:r>
              <a:rPr lang="en-GB" sz="900" b="1" dirty="0">
                <a:solidFill>
                  <a:schemeClr val="tx2"/>
                </a:solidFill>
              </a:rPr>
              <a:t> = 0.92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Test loss = 0.19, test </a:t>
            </a:r>
            <a:r>
              <a:rPr lang="en-GB" sz="900" b="1" dirty="0" err="1">
                <a:solidFill>
                  <a:schemeClr val="tx2"/>
                </a:solidFill>
              </a:rPr>
              <a:t>acc</a:t>
            </a:r>
            <a:r>
              <a:rPr lang="en-GB" sz="900" b="1" dirty="0">
                <a:solidFill>
                  <a:schemeClr val="tx2"/>
                </a:solidFill>
              </a:rPr>
              <a:t> = 0.94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Small dataset utilizes power of depth → Loss ↓ , accuracy ↑, even if overfitting slightly ↑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Training time ↓ </a:t>
            </a:r>
            <a:r>
              <a:rPr lang="en-GB" sz="900" b="1" i="1" dirty="0">
                <a:solidFill>
                  <a:srgbClr val="00338D"/>
                </a:solidFill>
              </a:rPr>
              <a:t>~ 8 min (GPU)</a:t>
            </a:r>
            <a:endParaRPr lang="en-GB" sz="9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900" b="1" dirty="0">
                <a:solidFill>
                  <a:schemeClr val="tx2"/>
                </a:solidFill>
              </a:rPr>
              <a:t>Other regularization techniques and hyper-parameters tuning (e.g. dropout) slightly effective.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68" y="3606606"/>
            <a:ext cx="3254665" cy="220912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97" y="1001547"/>
            <a:ext cx="4540187" cy="21517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66" y="3576953"/>
            <a:ext cx="2252417" cy="2268430"/>
          </a:xfrm>
          <a:prstGeom prst="rect">
            <a:avLst/>
          </a:prstGeom>
        </p:spPr>
      </p:pic>
      <p:grpSp>
        <p:nvGrpSpPr>
          <p:cNvPr id="12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434477" y="1132247"/>
            <a:ext cx="148760" cy="148760"/>
            <a:chOff x="608521" y="1838001"/>
            <a:chExt cx="148760" cy="148760"/>
          </a:xfrm>
        </p:grpSpPr>
        <p:sp>
          <p:nvSpPr>
            <p:cNvPr id="13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429296" y="1496788"/>
            <a:ext cx="148760" cy="148760"/>
            <a:chOff x="608521" y="1838001"/>
            <a:chExt cx="148760" cy="148760"/>
          </a:xfrm>
        </p:grpSpPr>
        <p:sp>
          <p:nvSpPr>
            <p:cNvPr id="16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429296" y="2610684"/>
            <a:ext cx="148760" cy="148760"/>
            <a:chOff x="608521" y="1838001"/>
            <a:chExt cx="148760" cy="148760"/>
          </a:xfrm>
        </p:grpSpPr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99353" y="6015005"/>
            <a:ext cx="148760" cy="148760"/>
            <a:chOff x="608521" y="1838001"/>
            <a:chExt cx="148760" cy="148760"/>
          </a:xfrm>
        </p:grpSpPr>
        <p:sp>
          <p:nvSpPr>
            <p:cNvPr id="29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0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02121" y="6175922"/>
            <a:ext cx="148760" cy="148760"/>
            <a:chOff x="608521" y="1838001"/>
            <a:chExt cx="148760" cy="148760"/>
          </a:xfrm>
        </p:grpSpPr>
        <p:sp>
          <p:nvSpPr>
            <p:cNvPr id="3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3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216816" y="6138917"/>
            <a:ext cx="148760" cy="148760"/>
            <a:chOff x="608521" y="1838001"/>
            <a:chExt cx="148760" cy="148760"/>
          </a:xfrm>
        </p:grpSpPr>
        <p:sp>
          <p:nvSpPr>
            <p:cNvPr id="35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6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216816" y="6300218"/>
            <a:ext cx="148760" cy="148760"/>
            <a:chOff x="608521" y="1838001"/>
            <a:chExt cx="148760" cy="148760"/>
          </a:xfrm>
        </p:grpSpPr>
        <p:sp>
          <p:nvSpPr>
            <p:cNvPr id="38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9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222047" y="5977616"/>
            <a:ext cx="148760" cy="148760"/>
            <a:chOff x="608521" y="1838001"/>
            <a:chExt cx="148760" cy="148760"/>
          </a:xfrm>
        </p:grpSpPr>
        <p:sp>
          <p:nvSpPr>
            <p:cNvPr id="41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42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7429296" y="2161442"/>
            <a:ext cx="148760" cy="148760"/>
            <a:chOff x="608521" y="1838001"/>
            <a:chExt cx="148760" cy="148760"/>
          </a:xfrm>
        </p:grpSpPr>
        <p:sp>
          <p:nvSpPr>
            <p:cNvPr id="44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  <p:sp>
          <p:nvSpPr>
            <p:cNvPr id="45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39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3383880" y="743182"/>
            <a:ext cx="5968930" cy="46044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6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7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>
              <a:spcAft>
                <a:spcPts val="1200"/>
              </a:spcAft>
            </a:pPr>
            <a:r>
              <a:rPr lang="en-GB" sz="1600" b="0" i="1" dirty="0">
                <a:solidFill>
                  <a:srgbClr val="00338D"/>
                </a:solidFill>
                <a:latin typeface="+mn-lt"/>
                <a:ea typeface="+mj-ea"/>
              </a:rPr>
              <a:t>Section 3</a:t>
            </a:r>
            <a:endParaRPr lang="it-IT" sz="1600" b="0" i="1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r>
              <a:rPr lang="en-US" sz="3600" dirty="0">
                <a:solidFill>
                  <a:srgbClr val="00338D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8800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Kernels and convolved features</a:t>
            </a:r>
          </a:p>
        </p:txBody>
      </p:sp>
      <p:sp>
        <p:nvSpPr>
          <p:cNvPr id="200" name="Text Placeholder 3"/>
          <p:cNvSpPr txBox="1">
            <a:spLocks/>
          </p:cNvSpPr>
          <p:nvPr/>
        </p:nvSpPr>
        <p:spPr>
          <a:xfrm>
            <a:off x="11176500" y="4680139"/>
            <a:ext cx="8405596" cy="210943"/>
          </a:xfrm>
          <a:prstGeom prst="rect">
            <a:avLst/>
          </a:prstGeom>
          <a:ln>
            <a:noFill/>
          </a:ln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="0" kern="1200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6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7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i="1" dirty="0"/>
          </a:p>
          <a:p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403296-724A-49E3-8BB0-4B6F5E079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100" dirty="0"/>
              <a:t>One layer example (normal “input” image) </a:t>
            </a:r>
            <a:endParaRPr lang="en-GB" sz="1100" strike="sngStrike" dirty="0"/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CCF5276B-B6A6-4B0E-8237-AEBCAC43676F}"/>
              </a:ext>
            </a:extLst>
          </p:cNvPr>
          <p:cNvSpPr/>
          <p:nvPr/>
        </p:nvSpPr>
        <p:spPr>
          <a:xfrm>
            <a:off x="452438" y="1024532"/>
            <a:ext cx="9000000" cy="207726"/>
          </a:xfrm>
          <a:prstGeom prst="round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cs typeface="Calibri" panose="020F0502020204030204" pitchFamily="34" charset="0"/>
              </a:rPr>
              <a:t>Weights to be learned </a:t>
            </a:r>
            <a:r>
              <a:rPr lang="en-GB" sz="1100" b="1" dirty="0">
                <a:solidFill>
                  <a:schemeClr val="bg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 features extraction</a:t>
            </a:r>
            <a:endParaRPr lang="en-GB" sz="11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101" name="Immagine 14">
            <a:extLst>
              <a:ext uri="{FF2B5EF4-FFF2-40B4-BE49-F238E27FC236}">
                <a16:creationId xmlns:a16="http://schemas.microsoft.com/office/drawing/2014/main" id="{065E27F0-4910-4DBF-A76A-580CD141F7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88" y="2229957"/>
            <a:ext cx="2087880" cy="25368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B07B29-3339-485B-AFF0-ECAEE2C5F64E}"/>
              </a:ext>
            </a:extLst>
          </p:cNvPr>
          <p:cNvSpPr/>
          <p:nvPr/>
        </p:nvSpPr>
        <p:spPr>
          <a:xfrm>
            <a:off x="579120" y="1737360"/>
            <a:ext cx="3542416" cy="3522021"/>
          </a:xfrm>
          <a:prstGeom prst="ellipse">
            <a:avLst/>
          </a:prstGeom>
          <a:noFill/>
          <a:ln w="12700">
            <a:solidFill>
              <a:srgbClr val="00338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0883A85-07F7-4F03-8030-DC4F40608602}"/>
              </a:ext>
            </a:extLst>
          </p:cNvPr>
          <p:cNvSpPr/>
          <p:nvPr/>
        </p:nvSpPr>
        <p:spPr>
          <a:xfrm rot="16200000">
            <a:off x="2886111" y="2764185"/>
            <a:ext cx="3881443" cy="1410585"/>
          </a:xfrm>
          <a:prstGeom prst="triangle">
            <a:avLst/>
          </a:prstGeom>
          <a:gradFill flip="none" rotWithShape="1">
            <a:gsLst>
              <a:gs pos="0">
                <a:srgbClr val="0033CC">
                  <a:tint val="66000"/>
                  <a:satMod val="160000"/>
                </a:srgbClr>
              </a:gs>
              <a:gs pos="50000">
                <a:srgbClr val="0033CC">
                  <a:tint val="44500"/>
                  <a:satMod val="160000"/>
                </a:srgbClr>
              </a:gs>
              <a:gs pos="100000">
                <a:srgbClr val="0033C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DC27F-E908-4953-93E2-B95C2058DC79}"/>
              </a:ext>
            </a:extLst>
          </p:cNvPr>
          <p:cNvSpPr txBox="1"/>
          <p:nvPr/>
        </p:nvSpPr>
        <p:spPr>
          <a:xfrm>
            <a:off x="591979" y="5410198"/>
            <a:ext cx="8720918" cy="93784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it-IT" sz="900" dirty="0">
              <a:solidFill>
                <a:schemeClr val="tx2"/>
              </a:solidFill>
            </a:endParaRPr>
          </a:p>
        </p:txBody>
      </p:sp>
      <p:grpSp>
        <p:nvGrpSpPr>
          <p:cNvPr id="11" name="Group 32">
            <a:extLst>
              <a:ext uri="{FF2B5EF4-FFF2-40B4-BE49-F238E27FC236}">
                <a16:creationId xmlns:a16="http://schemas.microsoft.com/office/drawing/2014/main" id="{B2525E93-3DE4-401B-BC9D-D463CC3DFD36}"/>
              </a:ext>
            </a:extLst>
          </p:cNvPr>
          <p:cNvGrpSpPr/>
          <p:nvPr/>
        </p:nvGrpSpPr>
        <p:grpSpPr>
          <a:xfrm>
            <a:off x="652091" y="5326935"/>
            <a:ext cx="67265" cy="1105250"/>
            <a:chOff x="3065007" y="1060790"/>
            <a:chExt cx="61547" cy="684000"/>
          </a:xfrm>
        </p:grpSpPr>
        <p:cxnSp>
          <p:nvCxnSpPr>
            <p:cNvPr id="12" name="Straight Connector 9">
              <a:extLst>
                <a:ext uri="{FF2B5EF4-FFF2-40B4-BE49-F238E27FC236}">
                  <a16:creationId xmlns:a16="http://schemas.microsoft.com/office/drawing/2014/main" id="{906D2C05-632D-44C7-A80E-AF3662F35F35}"/>
                </a:ext>
              </a:extLst>
            </p:cNvPr>
            <p:cNvCxnSpPr/>
            <p:nvPr/>
          </p:nvCxnSpPr>
          <p:spPr>
            <a:xfrm flipV="1">
              <a:off x="3065007" y="1060790"/>
              <a:ext cx="0" cy="68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9">
              <a:extLst>
                <a:ext uri="{FF2B5EF4-FFF2-40B4-BE49-F238E27FC236}">
                  <a16:creationId xmlns:a16="http://schemas.microsoft.com/office/drawing/2014/main" id="{D7E5FD46-5E9F-4141-83BD-63DB21462E1F}"/>
                </a:ext>
              </a:extLst>
            </p:cNvPr>
            <p:cNvCxnSpPr/>
            <p:nvPr/>
          </p:nvCxnSpPr>
          <p:spPr>
            <a:xfrm flipV="1">
              <a:off x="3126554" y="1150790"/>
              <a:ext cx="0" cy="504000"/>
            </a:xfrm>
            <a:prstGeom prst="line">
              <a:avLst/>
            </a:prstGeom>
            <a:ln w="28575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48">
            <a:extLst>
              <a:ext uri="{FF2B5EF4-FFF2-40B4-BE49-F238E27FC236}">
                <a16:creationId xmlns:a16="http://schemas.microsoft.com/office/drawing/2014/main" id="{9044E9DA-94FA-49F2-8517-CE38492696A1}"/>
              </a:ext>
            </a:extLst>
          </p:cNvPr>
          <p:cNvSpPr/>
          <p:nvPr/>
        </p:nvSpPr>
        <p:spPr>
          <a:xfrm>
            <a:off x="786621" y="5503601"/>
            <a:ext cx="357006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Learning parameters = weights = kernels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CNN != black boxes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Intermediate convolved output images gives the idea of what the net is focusing on → clue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900" b="1" dirty="0">
              <a:solidFill>
                <a:schemeClr val="tx2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5" y="1366933"/>
            <a:ext cx="3916036" cy="462804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824" y="5321890"/>
            <a:ext cx="275593" cy="181710"/>
          </a:xfrm>
          <a:prstGeom prst="rect">
            <a:avLst/>
          </a:prstGeom>
        </p:spPr>
      </p:pic>
      <p:grpSp>
        <p:nvGrpSpPr>
          <p:cNvPr id="17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822896" y="5566109"/>
            <a:ext cx="148760" cy="148760"/>
            <a:chOff x="608521" y="1838001"/>
            <a:chExt cx="148760" cy="148760"/>
          </a:xfrm>
        </p:grpSpPr>
        <p:sp>
          <p:nvSpPr>
            <p:cNvPr id="18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816842" y="5806370"/>
            <a:ext cx="148760" cy="148760"/>
            <a:chOff x="608521" y="1838001"/>
            <a:chExt cx="148760" cy="148760"/>
          </a:xfrm>
        </p:grpSpPr>
        <p:sp>
          <p:nvSpPr>
            <p:cNvPr id="21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816842" y="6046631"/>
            <a:ext cx="148760" cy="148760"/>
            <a:chOff x="608521" y="1838001"/>
            <a:chExt cx="148760" cy="148760"/>
          </a:xfrm>
        </p:grpSpPr>
        <p:sp>
          <p:nvSpPr>
            <p:cNvPr id="24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6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Heat Maps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100" dirty="0"/>
              <a:t>Grad - CAM technique</a:t>
            </a:r>
          </a:p>
        </p:txBody>
      </p:sp>
      <p:sp>
        <p:nvSpPr>
          <p:cNvPr id="41" name="Rounded Rectangle 25">
            <a:extLst>
              <a:ext uri="{FF2B5EF4-FFF2-40B4-BE49-F238E27FC236}">
                <a16:creationId xmlns:a16="http://schemas.microsoft.com/office/drawing/2014/main" id="{9F63E3EF-DE61-4103-A6E3-165533B054D0}"/>
              </a:ext>
            </a:extLst>
          </p:cNvPr>
          <p:cNvSpPr/>
          <p:nvPr/>
        </p:nvSpPr>
        <p:spPr>
          <a:xfrm>
            <a:off x="452438" y="1025572"/>
            <a:ext cx="9000000" cy="361267"/>
          </a:xfrm>
          <a:prstGeom prst="round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Cataract</a:t>
            </a:r>
          </a:p>
        </p:txBody>
      </p:sp>
      <p:sp>
        <p:nvSpPr>
          <p:cNvPr id="42" name="Rounded Rectangle 25">
            <a:extLst>
              <a:ext uri="{FF2B5EF4-FFF2-40B4-BE49-F238E27FC236}">
                <a16:creationId xmlns:a16="http://schemas.microsoft.com/office/drawing/2014/main" id="{2053FFBB-A41B-4817-B675-E672004F2790}"/>
              </a:ext>
            </a:extLst>
          </p:cNvPr>
          <p:cNvSpPr/>
          <p:nvPr/>
        </p:nvSpPr>
        <p:spPr>
          <a:xfrm>
            <a:off x="452438" y="3860212"/>
            <a:ext cx="9000000" cy="361267"/>
          </a:xfrm>
          <a:prstGeom prst="roundRect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GB" sz="1000" b="1" dirty="0">
                <a:solidFill>
                  <a:schemeClr val="bg1"/>
                </a:solidFill>
              </a:rPr>
              <a:t>Normal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A44267D-4BE3-489B-9CFA-D41BECE6B2B3}"/>
              </a:ext>
            </a:extLst>
          </p:cNvPr>
          <p:cNvCxnSpPr/>
          <p:nvPr/>
        </p:nvCxnSpPr>
        <p:spPr>
          <a:xfrm>
            <a:off x="6600539" y="1846634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346BFF0-865A-4ADB-9C57-36A37EB0DEDC}"/>
              </a:ext>
            </a:extLst>
          </p:cNvPr>
          <p:cNvSpPr txBox="1"/>
          <p:nvPr/>
        </p:nvSpPr>
        <p:spPr>
          <a:xfrm>
            <a:off x="6791039" y="1511354"/>
            <a:ext cx="240792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00" b="1" dirty="0" err="1">
                <a:solidFill>
                  <a:schemeClr val="tx2"/>
                </a:solidFill>
              </a:rPr>
              <a:t>Example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interpretation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776015-4F58-49B4-971B-58F919D3CA86}"/>
              </a:ext>
            </a:extLst>
          </p:cNvPr>
          <p:cNvSpPr txBox="1"/>
          <p:nvPr/>
        </p:nvSpPr>
        <p:spPr>
          <a:xfrm>
            <a:off x="6600537" y="1622689"/>
            <a:ext cx="2584419" cy="1827123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P(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 class) = 100%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“Perfect” optical nerve zone recognition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A266A7-28CB-495D-B75C-AF1AF1D27F68}"/>
              </a:ext>
            </a:extLst>
          </p:cNvPr>
          <p:cNvCxnSpPr/>
          <p:nvPr/>
        </p:nvCxnSpPr>
        <p:spPr>
          <a:xfrm>
            <a:off x="6600539" y="4698655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AB49689-AEF8-417B-AF6C-999139FD4F4A}"/>
              </a:ext>
            </a:extLst>
          </p:cNvPr>
          <p:cNvSpPr txBox="1"/>
          <p:nvPr/>
        </p:nvSpPr>
        <p:spPr>
          <a:xfrm>
            <a:off x="6791039" y="4337567"/>
            <a:ext cx="240792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00" b="1" dirty="0" err="1">
                <a:solidFill>
                  <a:schemeClr val="tx2"/>
                </a:solidFill>
              </a:rPr>
              <a:t>Example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interpretation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A1D613-3472-4BDB-88D8-0C9F3FE20B8C}"/>
              </a:ext>
            </a:extLst>
          </p:cNvPr>
          <p:cNvSpPr txBox="1"/>
          <p:nvPr/>
        </p:nvSpPr>
        <p:spPr>
          <a:xfrm>
            <a:off x="6600537" y="4793200"/>
            <a:ext cx="2584420" cy="134037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P(</a:t>
            </a:r>
            <a:r>
              <a:rPr lang="it-IT" sz="1100" b="1" dirty="0" err="1">
                <a:solidFill>
                  <a:schemeClr val="tx2"/>
                </a:solidFill>
              </a:rPr>
              <a:t>cataract</a:t>
            </a:r>
            <a:r>
              <a:rPr lang="it-IT" sz="1100" b="1" dirty="0">
                <a:solidFill>
                  <a:schemeClr val="tx2"/>
                </a:solidFill>
              </a:rPr>
              <a:t> class) = 99,6%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“Cloud” detection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4" name="AutoShape 2" descr="data:image/png;base64,iVBORw0KGgoAAAANSUhEUgAAA1YAAAEICAYAAABcR2XFAAAABHNCSVQICAgIfAhkiAAAAAlwSFlzAAALEgAACxIB0t1+/AAAADh0RVh0U29mdHdhcmUAbWF0cGxvdGxpYiB2ZXJzaW9uMy4yLjIsIGh0dHA6Ly9tYXRwbG90bGliLm9yZy+WH4yJAAAgAElEQVR4nOy97bMk2XHe98s8p6r73pnZmdldLBYLgCAhiATfQrQlmVbIb3rxB0cowgqHw+G/wR/8R/qDLUfYDjsUDlEKmgJJgAAWi32ZmTv3dtc5mf6Qear6LhYgCZACZqYSvNy5t7urq6qrTueTz5NPiruzxx577LHHHnvssccee+yxx88f+svegT322GOPPfbYY4899thjj1c9dmC1xx577LHHHnvssccee+zxC8YOrPbYY4899thjjz322GOPPX7B2IHVHnvssccee+yxxx577LHHLxg7sNpjjz322GOPPfbYY4899vgFYwdWe+yxxx577LHHHnvssccev2DUv86TRWT3Zv8lh+RPASYViioiIHj8XaEIFFVQEAFwBEEuNiICooqZIaKAj//DAfP4RWRsQ8AdUcU93svHCzLMwd1xF3DB3NftdXcsf7qBudDNMAf7D3Pq9vgZ4e7ylz/rVzf2tWmPPV7PeNXXJtjXp1+VWPMnAZEtJxK2XEcjocrHHD6XO8V/Ix+K5GjLg0a+M3Kne+8twk8bb+T5onGp+73tOZGOeeZYsZ31vfb4pcYXrU9/LWC1x88TBaRvN6QJG1E4botLaKHr44JT6MzAQ+Dvvv+Y90rjyaRcFeXRA+V4UMoklClWBVehiFBxHjyaKeIU3RYGc8fFqYdC1QOLGefWKCUAU+tCM2FpICiHw4Sq49YBxYFpKtz1G2pRvDvdDFxwE9pi9O40WxApqFTOZtw147R0zq1xPnde3govTp1Pbs98uhg/uO08u23cNnDbzkHCvPVcKWD8jO9ZYVuV9thjjz322GOPVzAStIyvex9/uwz/3PO3JytOAWbg7YcHHohxLMIkwjwLtQhaBFESVQWEUpz5UBBA5fPv5GhVVArdI/dRkchSsmBsFvtSqyb+snW/VJXm5wBvvhWwccHM48ctQZ/S3WkWP92M3o1lEc7duFs6d+a8WJxTMxaL7dw/Ydv5EXYg9h8q5K8zIHivuvxiIShCsENGz79FeC4KijMDT6ry/lXhy9cz71wfeas4D+vCu2/PaHFkFuaDUKujCloULRNSj7S7jndjOkwIxvFwAPLGN8MFSlHaacEUTBUtBTOnd8FMaN1xnGlWahHMGkUrDpSqdIOltYA8oohqrELdaa1hpeHdqKXSm+FGLgqNc+/cutHPxumuc16UZ2f49Hbh+d2Jj28Wnt0aL07Oy+Z0tkUNgq1b15ARPs6u0PLc7vFXj1e9KryvTXvs8XrGq742wb4+/eIxNDeRl3zx4wGkjio8rMqDqXA9VQ7qzGpcXxVEHIpQKqgOlkoQVUQr1hw3p9TI02oJ7sFTjUM+33onhDmCiK5KHffIsxynFEFVcB+qIBCN53SzPApZQR0+8jMDd1QUM18BmHWju7G4491pzekmnDrcLZ1z69wundPinDss5j+hBvpp4GqcXduh1187dsbqlxJy8S8H+sa9yMRM46F3fuPtI08nePtKeTgrD2blrYPy4Kgc58rVQan1wHxV0CJ4EVQmcMfpII6rotNErxrv2z1v+IaIUqXgUujWUQlAFiCrYBiiGuBpycqJsC5mpU50D4lhwylaKCUXG9VQCuKIghbnUI5IDbkhE3RzHMGAbp1HblgzvBvuzuncuFsa5/PEzV3j9mTcnoWXJ3h+7vzw+ZlnrfPxi4WzxeKgyWq5Wyy34pjIri3cY4899thjj9ckZBXFxW+gFIwZ5+lV5ahwNQlziZ9DEaYq1KJMVVCFUiWAjYBISWWLR+4kgmjBNdklG+8Vv6tE4dvco+0i0zoRjbwneitw8wBcmesA2T6RgIyQGqooRrzvxUEi4lStuW2BkqxWngFzY/YAf3hIBHs3mhV675yb0ZqzdFg6nLvz4tQ5mXF7NrqPtxpCR9/+u1Naf2OxA6u/7RCQpLB90M1uXOO8e3R+/fE1X6rCb7xVefcITx9WjldKnQtSA0CJClqVMhfQYJscgz7Ru0edRsBUMFHqFDSzSwAXc0MdQBGEIoqboVqRIlAKS3esO1Ji4ekeTFFI75yqJUoxEhWYRsOUkABmFUdzkVIXaplQFcwtjrkoPih3r4hBd8PEcYyrpcVi0R2zTlsa1qA1+PTFLd9/rnx8gu99/IKPb5Tbxbg5G82DMYPR87WvDHvssccee+zxeoSsKkBxp+JcV3hynHigwpODcl3halZqDXkfKpG8SOZPRVa2KZIjTcleAIqVfdKRS8R7jX7yVcpH9DeJaGxLJYrGPsBW9pavJFQwTz6artwSUG3bRGQFjiToEpEV9KjoqnIsrtnSdfE/s0h7cj/MQiFkBnfnhRcn4bbDs9szt2ehmXPu0a91qZnaU6e/udiB1d96OJoXbxV4OBfePlbeU+M3HsLvfeXIk+PElTauj5V6KMikSFWYCl1LghlwBS2g6vRumCxQJHkbBVGsZzXCDZWarNNGJwsSlRMLva9owUVwKZy9Yd1xY22OhFyMvDOVwihpNM+b2TUXglxoxDEEK1FdMe+oarBbQ28sgpbYZxEHKSFjNFBXkI71kBK6da4eCI8eV25O8NXHwoefOJ/cNj580fjx7cLN2Tn3OEexRO2U1R577LHHHnu8yjHSfhWYi3JV4YE4T2d472HlWAtVjKkqmowUKlA02aALUJaMUOQ2FinT+i6C2/h3giFffw1WihUtZR4VPecqukr7NhOKbbu4UxLQmbCaegWOCnXRahCmjuswActeK71gl+TiuSRjpgVxEBcQS6AVReZpgsNBOXd4dICbO7jLovTL1lk6dBv2ZhuDtccvFnuP1d94jObBoIwfzcrVVLma4G1xfu1B5Te/dOS9K+XxQXjnWpBa0EnRaQatcZGrIFWxIgFUZLu5FMO6YdJRzXbL7vQOSE19rgdRbh3B6b3HwuGCW1Q1ylwpU8U1qiynpXHucG7O2YJhm6f4EV84zId1keluG1s2wJkmrZ6rhpmhCKUUtJSswgytsmZTp1NKXVn5omUFRmZG944WYbm743xqeHM+u3nJ87vOZ7fw3Y9u+N6nZz69Iw0ynJdLu4BWO7/9V4lXvY9hX5v22OP1jFd9bYJ9ffqrx/Z9fShCVWUqcIXzeFbeua48mELqdz0BqkgJGR+pXBksVZA7sn77D0HdAFZhEJEOe0a83hN8UZKt8rXPCbZeKy3ZVx7iIFoPmV03p+flWopQFMCopWTulO5+Fs0MyFAyXXaRD6YsJIiDRdseH+fI196tDaTlFtyjvUMEa43eDTfndF44NefU4NnLM8/uOneNMMfosNjeZfXXjS9an3Zg9VeOS7eZS2c6v/coWkEqlc6j0vkHX73mtz54xDceF96ZGw+Kc5wnjocZekekhiRPKnfnhdYNKYqUgovTJGoIWgRVxcRpZogKBUGcNJ2wtRJikNaeJU3yLHTBLmASIKwZqHB8cJU0OJyWzt053GbOFvK9KYGVilFrEJzNGm2BohNoaIWHXnhUdoyeVZ2QKWouAKqaWmNfrUenaQqmzKO5U7bTGq/NLlPLSkw7vaS1Tu+NpRnP7+DHN50ffXLH9378nH/zFy942Z2zFcxz0fLhLBj67Eunwfuf8Zt5ib/qycubvTbtscfrG6/62gT7+jTiZ37DSrgBK8ZBnQ8eTbzzaObJUbkqxixOLYVaR1tCKmVQWuY/K6gCLE+5SKh0XHx9jhI7MoDSpX155E4bg7PmIyG5CVAkQp3qCqy6Oa37CrBQoahQSoA5TXBkbtlRkUqkC45oI8jGfuu6/5f/vYRgqiXZKVJS+LlTmu0nnv1Y1peUChrdnHODl4vz8rbx7PbER8/PLAbdxwAf5/4n9ubmSD8tdmD180YwtMAX+CLkdTZqCipwLfB33oJ/+ve+zN993Hk0Ow9mpZaClplpOlKlIhiFgiPhsrcY5/MSdHG+lyUQqVNYdxoBLkSHjyDpJhO2GD0lft09dzbEcfGjqGs69OWNJjAdZ0SExYXbc+fULG4sMVSN46Ei4uvcB3OL9ykFy0ZNz2bMqMQMzXAuEiphiuHZi7XOz4rrsfdOKeWCFh86ZlkXJCkXVZto26K3O1o701rn9tx4fnPHze3Cv//wxPc+e8mffnLHj17EOcF/mqvQvlDAq5+8vLFr0x57vObxqq9N8GavT/dL0D/9cQEmgacH+I0vP+CdozMXZy7Zd6QF1Rr/XsVrErMwe6pyZIMCQwqo5fKb/8J4IncqUiW/ZzAxdnZAGUGQdP1bfwRKLUAU2pceYGUUc0WcWjT+vW5pe59hcpE82hf0OA3p35b7XOZGEKqeyJHkJx6X9UDl3iYB3BpmHTNj6cZ5aZwX49ObxrPTwme3jZvzZcv6nif9tNiB1c8dBbRfgPe4yCogUjGUzsL1LPzTbz3gDz8wvnLsPDw84eraqUWY5hnKAaeiKMU6kxlOiYXB4JyABlHM42LvrkzTRHhHNABEPSshgueQ3bE4NA9TCgesJd09ZMdSEMLCs5075xYf52KNeT4wHR+wmHB7bpytI+rUCqKduZZV4gfQLmhog6DBh+WoQMkb3YBpnvIYEyxd3OijQjQWgXhM7/19aIsH29U9jqmI475g1nDrWO/c3p348YvG2St/8v1P+cHHt/zRn73gkztjoUTTqH3ejn1bmHhDrdpf9eTlzV2b9tjj9Y5XfW2CN3l9GoqR+38dfeFR8u1MRfiNtye++sh5VJ25HqmToxKtBGjB03xL3dHhlJe5TzdPFVHkC71blJJVQ+EXDVSMIcCh5Nl6nULp42vflFsyVflczaKve5h89XB+wNwopaJ1wjzBlVvkXAqIUVThIneysSP5l5G7DSOwywmeWsrKql0ONB6Py0UuJbKW2tffPXmwkQda5k4yjtjzx2JMzsuz0VE+eX7Hi9vGR5+duWtOX/vLvkjlc7lHb17swOrnjFTixmzfMXHbBTgw186VLHzj4cx/8wdv8/vv3HE9zUxX18yTUQ7XWXUQWg8AVUWp3TkIcSP2jnswRufFsHR36e70vKlqUr6qQq2FuRYQx3qP5xPAxtyRWvOGdcx7zFMgDErxtOdszt1t463Hj3l5ugXi/V0q5w7NO1JgntNlEA/WLi8hc8dV6D0peS3BDBFsGINZK0op0YNlpHGFhM/7uJimaaL3ADRxjIWxiMEGsKSkjDB1wFJTVz3+1hrTPPPy5hm3d3c8u3mJMfFvv/ecP//4ju9+fMuPny3cnr/oMn4jL+01XvXk5U1dm/bY43WPV31tgjd7fVq5jnukR6WoUTGezIVvvX/Fl68bkxZ0mijqaJ1yA2G25Z5W5eZUYXXjC2AiqcLxLfch3m8M8JVsKyjDDGIYcLEZSohqYqCN3UreK16TQ3xbMw6HI0tfAAn5n8R8T8NBoscqTLoCW47cyVOOOGzURSQd+gZuyR4rTbZKuAeQBhCEHJVjFx3lw7DjIncC0gBj+zuaCHP8zQwthWU50VrjdF5wlI+en3l223h2u/DyZLT+xl7GPzV2YPXzhoBKBWsgE+YTB+74w29d8Y++cc03n1YeHRozC48fP+HOjcdvPcUXMD/TlgbdKCjiGsBDKrXMYGd67xgx0E3SvKI1o7ce3Uvu0KEtAcCO8yFvekM1gIqK0h2W1pEp9LumnZKVikERW1pzihfaEsAHVVzg+c2ZpUNzQapQZ2WaYwaEqNObZxNmAMsYZhev11LQUum9syydUpLZcmM0aV40ouEinJeFeZ7pbpulqJO66W0RGL1dAbrCaj7mUYQToiRQG+47UoJ3etnOnFrj408+Y+nCze3Ch5+c+LMPb/jO9z/mR88hOMAC9LXz6k2MVz15eWPXpj32eM3jVV+b4M1en+L7OfIAp1BofO3tytceTzy9Ug7FKBiH45HmzvFwTGfikKphw1lZVpMJlQLeMY8iqyWwgVDGREuCr/1HloCglpp9U5tcLnrCQ1a3zuSU6KUPomZI9Qai0RhNk+DEgfPSE1RJzvJMCaKAiIcL86VSJ/u0htRPsj0iVD2D2Rpo7DJ3yvYJswBVF7LAePT+rTJaKTb54Pa+sV1ZUZrm/3NgsU4z4/b2hDmcF+PmrvHZzcKnz295eR65UmzzTRYK7gOCf94QAWk4wuwLf+/rlf/4a9f87pcPvP+4cD1Xqh5QFQ6HKyaJOU3CHbc241JAwsmvWNDbAnRbUIfm2016bks0NxI9WSIFN2fpnUj+BbOeE72jchKEeo/p3B5DfMNKdJRbJMGhrtO8zSAs1GuMLFahSjgDOoWiNRgq8yi3dGee5uiNIqo9qmPieMcSCKoKVQfF7YiDSg4HNgKUSY8FBaO3Rqk1nXnGYscKAgdDNWSAg9EKIGnZcJUOOkn9L6oszbk+PkHubnn7LeW8nHhwNfHwQeHtt5UP3j/wvR+f+M4Pn/GDjxplvRXaL+US22OPPfbYY4/XKgQGRCgY77+lfOWtiS89LDw8KFNRVCoiUMtEGc58NJqH/A+J3EDXWVFg3rPfe1XV0a2vI1d0tBE4WDRZZ7HWWN2JzS56nzI1SWpJ7h/ACsDG82DMp0omDGgWw4RFNBiqQVq4h9ux+ypBXI0oRv6UuY5uOCcs1GXbt6yIM8DMyIvukSMX2+XivTYDjFT9DBvm0T+Wj3URzJypHqE1rg5Ct85UjXkWrq6ERw8Lz192Pr058eKlrWzem1uW/snYgdVfIQRFvDPj/Is/eMwffFD45jszD+cDx0Ollrg0S5k4dzjMBes9+qmyUtNNsB7JfxQLHPGOWZg29JzYrSl3IyWAnoN7w+ChUlSDYlYBSUcYy58eN9tyd6IeJsRjeF3R0OqSDZJusdgUiTlSc1HMheM0s5xhsZQ7mqGuuc+Cd6P4eMgoNdgq83AFVMkbVQQfBhWDkh5sUi5GzTqHOtEthhf3blHRiZXxnnHF+jmMBcIcl1ikjHDwcaI3TVzpTWgu2LmBVI7zFaVOHFU5LCfmww2PHjSePLjhyQPh/+UTPvykc+6vfGF0jz322GOPPX5FYutH/833D7z/SHl6VZhLoVZdWRzVQncoOpQqm0HF6CG/tIAI2/QNJLiMlo2htwtWKHIVXwuzmrkFCboYLFQ6A1rraNFVqqfiwWJtOCSKu4ze9QBbtRR6T+YstyejnynzGh2E1yik57mJo82dhty3DSytRh3DsMKdmnmX5P6sxz3+Iz+Zy4z92KAZmTuxyQIt+rC8R95ay4RqoYpQrVHKwmEyjtOZ4wwfcsfNra0W83tEvKHAalCi/BT+Mi4yAebqfOVx4bc+eMLXH8I/+MaBd68Lj44TB6mIBo0rEvK9pXV626w7Y1WI5kDx0AWnH3qwR92jQVGN3i0GzQ1LwPWmj3kIdVLEgypWJMDS6HY0oUvQ0OJOrWPgXQ78lQGq0n3GgBLPkQLWg6kZrBaAuqelu1NKMmVS4/wUpyQbJnmc7kFPt5xfFff2VjmJfQ1wVUtNoOTIBS0eN71fFmbw4NEDqKmuzZejWjQcdZxc6DxPSW/Rr1UrhzIhWpgOM/PhwMO2cH088OjhgccPH/Ddj17yybMT//57N5wWY5t/cXmBjMXj8xfNm0yE77HHHnvssceI+J4s6jw6KO88mnk8wwdPKteTMNdCzfaAYQduFoYQZhffuveAT6pYJLYvEvM4ow9pMD8Xcr3xdRxiHLQEqFh7plYHiyhijxTEso/9gmxCso9r7W3K3MQHo2TDGGMDdsKQL3rmJL4yWSayygzdN/ZIcp6oMIwmuHhTVvXRmp8R+6apTBq504VucC1U3yO1xunJ/Gwo2cbfhWTzss2jaLRbFC+UUpPBKhzmymGeefZy4e7U+OTZEgTBz3HFvG7xRgAroTDmFq0m5T9F8jwuMUV5eBS+/qWJf/h15fe/dsWvP6lcVaeUQzBH48Yke3zi7qedGz5o4hDvsvYMXbj4lVIYloBWPGYzDWDlRMWDADulFormCuB5M/RBKQcoqVXBsuqDwxhiN25cSBpcYsK3OXQLy/S12THA1KjKVAlXnSJhVuHZD6WMmVXjjOpoc8rm0FigAkzp6mwTn4EhUsCNKuF6o6ppMT+2mUAsw61nJafn7IYwwhha5VgoHbeOI6gUSq2YxzDjqcyIClOZKLVSe0gQD8cDT97qvPvODZ98dsuk8MOPb/n0xjg1H+vSvljssccee+zxhsXnv/3+sm/DABdzhcfXlQ8eC19+a+LJUanqKfvLouvI7lcQZOu4FidTtIu3cnfEIoPQS1WPhoLG7oGqYcYuCb42pBTbvgAgEtJBc0KKOFQ3vh2rrIeeuaMTxeSLXdws4Dc5IiIonumhcykpHNnNCox89GF57lP892I3uOSbxjkY0sZtX7eTNrDpeK1eDBFez9MqNxw5oG5ySRyVkuxc5JNqJUxAauV4MK6vFu5OCyovublt3J2dZhcf3BsYbwiwirjHQKyfe95Im4IWAd6+Vr71lYm/9+sT/+mvFZ5cGY8qaDmgOhNIv+ewqTGbQClSArSkucMYSjWaH717DvUdJhIp9WtGZ5tlIFmVib4hoRRdbcKjFynmP6nqtoRowJ1wd1moswawI3Sz4pogU7Deaa3jjZy7EO815WrmbhQT1IVJFejJGvU8Y550dy4iqlCU1qMXzZMmD1/4jcZ2d7oZZj1fN27oWCwGTgwglpplvZjdMCpXZmipcY4D+eVxGi4Fx5nnmbvlTO+2XuhjQGCpE7MqdZo5TGdqrTw6HjmUxnd+UPjTH97yo08Xbm+HY9AXs1Ubmb/HHnvssccer0/85LfeF4EsuZfMX03C2w+V958UvvZYOE7OrCBSo6B6CUeySBxARFfbce6BpPyOHUDGPb7zh1LFPLu4tv0aQjsRQnbnF3mf+Dr6ZUy4GsobEYn2hDIAn1xI7ZTRrWBumddt73gJ9sTJ/vIEWkIUlANmraBxZc9SkUPmTgLp134h6/NwfXa3ldXawj9HVOXnkkXzzU1wOA5e9GZd9nvlAdZaaT369gcUW49VlSJTzDHNHPRQK0WMT1+c+exm4ebOaMt94PkmxRsBrGJ07gUB4uPWSxglQvFgto5H5dFk/N7XJ/7Rt4989eGJdx4cOBxmzArH+Rg3hVloatMG1C2kfBjIsKRsycysNwY4us1LsO0hu/hl9DSNKkFJJ7yimtbseXOUC/obEI8bV1O6JxhOB9cEY6lJ7qkR9gBcRSRAWp3CeEKCVRPLY5iUWgsmHo43DFAXrJMnEnIzqgqnZaHME2PieNDzvi4gIkonmDm3vlaikKwYiQQetQF04xz0vEVXa3YbbjTC6q2aC2TvPRbJ/CwCyOkoNIEW6jxhvTEV4epwoODUd97i+rrw9MnMn37/hj//izs+eZH7+gVX1hfDrT322GOPPfZ41eMvKxsO6wKlVuGgznuPla+9W3lr7lzNE7UU3CXk/7HJHCnDxjolkBqM1KrNG6SSy5qkJ/lzkVb5xd7EawZgGU54IR20LAhfvHbVyG0AMczFPJ87QFmCFMttJ0gR15DNqa5s0Mq2WfRZaSqIBmBaHQEvivzu8b7dOlJyCuhAceNgh7nFeu583QeEe5LA7Zg0+8D8/vGuT7r3gjy3mTP5eE0mZ2z5cszXir74+FxP6PWBaVKujoVPX5x59rxxe/6iwccX7/XFD73y8UYAK5PP/+WCf5AcCKvCsRb+8995l9//WuPXnp750iM4lIeU6YiVA4c6Y0tHEjB1q3TzlbGZdOJ0e4dmAt9dsHTPCyvNbQ96Vh4Odab7guRHISoXlQ6n9wX3glmnTHMAGknz0QRKMlYaB1TD3l0FV6g6YS1cdNwHYAEMap25O4cjnvdYdKzbqhnGhL4YTTuTztQJzATHmKomy6cbzyeFc1u4vjqmi2EaTPig1uOZJW/MjtFaA5RpUroZgtH9/oDgOA99NbMYp3F11hlsILGQLQnabm9vE/g5p7sTdQ4ZoKjEzK+lg8BUJqap8vDamA8H5pdHHh6v+PLTB3z5nRf833/0MZ88c87d6RaVq1gWDN+dcPbYY4899ngN42cXE1d5DVWVb3zpmvfeMh4fOw8OUGRGS8WlhCteWqeD4q73+olElN7aRcHbV6ZlzKoaETVUo0jJ71+9kOqx5gzDac89xsSs77cexEUfeCQc4SA4+rRFV1wzMsYBBlULrScD5cmmmV8Al1QJNUenksqcADiqFyYbECxRMmVTrfS1dWOTDHr2JCjgqjlPKwCPltGb5WE8wf1ju+dCeO9zHDbya3k681IiL8v9aGnoocOKHtYcUVUposzm0a5Sz8y1hgPz1ZkffHTL7WnbLiuX6H8pZH+V4w2ZY6VAzY+0Y/S8sSZw5Sjw+19v/LPff8C3f01563GlzhOTFA6uSC+oT9Anaod27iw50Jce5gtuhhpUiVlOwWQ5S49KxUi/zZzeWrJmSl8aZQrdMWXMYbC0NfcABlnRmcpErYVCVEFUy1p5iUbGmMewLAvuSimasrsYNBzszaCsncWhN+dwmMOVr0DRSu9O654eG9HXNB0q01Goh8rhquK2XFR7Qp98Pp9T+lfo3gChtQ5kr9dYJOMlgNJaC0ZqjmGA7qHPtYtCiufipRq27JQaIGztrQp1c0upgM6HlQrv3elAnWqCKjAxOiUmV4mkO2JUe07nu7W6dT7dcXPzGR9++iO++9GZP/r/zvzx9z/L9WbUJAJAvurxqs+KeXXXpj322ONnxau+NsGrvD6NQiKpgBmHEcXFCrz32PjmezPvPhYOR40kHI2MywShgCnqMU/KHDqSjM4mnVMJ9mfUiC2dktc8IJVBI4EYTJEMzR8X7Ff8xuipKqLZNrEVbEfuFPhD8j2jAK1pJDGA1TrMN7dsybrVWgJAKTnK5mLYcEAdSlG0ClqVWjVaSC7CPVU4qnmWAzAN4LQO/f0cLNqAVcmjjXN7+axV05MgkQsJ4Aa2ZGWnJOd8xflN2HoPVDmhupILliy203tb6cTeGuflxM3dDc9edj76uPPxi87RPNgAACAASURBVFPu3Otlz/4Gz7EylPNGPYoi5YC0hQMn/qf/9rf54PGHfP09ZTpMVFFmqahX7s7KUWdwhS5gFetn6AuFcPHrltSvC60HoIBcMCi0pdNxmlkYVKRksBTCuAKn5QyGlYY1Cy2tKPM05SJUcBOajCpPZyoFFaFZz9dsw+iWcwvpIButq6p0YsCcEzOvinowRn3BW2PSCVWhGdnkqdipc76g7Q/HQilZefCYbTXNM4t1EKPkYqBTyWF/uSwlW3TuDU/Q2Ol4kw0oeZ5Pjc9qLC6XE8Z/cnHwsS7R+xkI+3sTqKKru2Gs1EGpjwURabhWHJjrHIBrguu5cpwL1/ORq/k5Tx+/pP+fL/juX3S8dFovn4NUrzO5vccee+yxx5sVMSNzCwEtiBmFzj/89rs8Otzw+IGgtRBd3IqgtC5USedih2hJ6OCGYuvcTUmgdPn9nigA75Zt7L7mN8FKhSmX4isA2l66sTQlrdItDbS2eU6+zrqK4rVdqO6EttiFFG7LNe7lUpmH1RqmXm6NIiVVOqx8k3cfzSg0d0rVi/6owUSV7P8eboKk8dgQKRKMmpPzO0f/kpODTyO/8sxCEmzmlrgkUC4ZrPUzTiJpgD6RkobT0Xt/KR0U4cL8Iwc/CxQtAbgUpqLUokylMpUTV4cF//6ZZ889W03uj9J53eLNYKwGRcwmWSuiPOLM//Bff8B/8bsT89S5PiqHMsf8p97BoVCRc0XM6eeFbhMQbn5iHevBCLkZ2kHHRAKP4b2nc9iPn1sL9miUY/KZ3htSC707pc5rT5Jl75GZYK1T60ytaT0hTrdOUaFqtl/msFyhUOu0sl5Bh5eczUAyXfF8nWYKzjSXPDPRz2SmOTsrQJpTaK2xeIPZKVPheF2pc2WaYrifeUgdmxvdB9sm9G4UrRiSg4kD0HXdGD3VDTyN8LRmdxGaGd1DeFcouG6ARnWwYUmpkwtPzmC4OxtaK1pKTCoX6BhowbrjdEotuCiIxn99W2jMjOV8pi03/PiTD/mzj8788Xc+5Y/+5BnPT58XAr66wOpVrwq/smvTHnvs8TPjVV+b4HVan0LdcaDzu998xDfey8JsFYqWMObKHEdR6JoGXYa7Eg7KySStvVXRY305rNfM6T2YlJE3+WVyD2QFOcCQFtY5TdkW4B6slmqJvCe37vn9rjKsK3IfkHQcvti3VRUzmC7iuaUgeJiKbeK7fE9fnZ8HYOxuUML2vU66skDDXMIzvwlJX4TZGEIs2z6x4dRhwJGoaots5nK5YN0yt0M2mxG5OLZV6shQNSmt+71xQp6MFRJSxCFr9HUf5AIFxnFZ75ideXl7w2cvOx9/esdHn5w491c1U/rJ+KL16bUCVkJJqd+IAnRymHf0FQFffnTgn/8nX+N3vw5feXTHu08fgRi1CL011GXtL8ILk9foNVp66HpNwsHPDGsduuMWdO6sE72BGyx3C2eLi3NYhG+udMKynDkcDrS2UBg3miClrDeTGbTegeh9ejQfgQAPZiQoUbw7mNOWhcOhohCzp4gbupSgoaNAk1boQs4rCNfB87lRa41ZBd1Zzj3Ypi6oTtwtxoJxdz4xHyvToVInQYojBcqkaCmcz2e6gTNcCwusU9RjQvrSGrgitSBF6R4AK3quwgmwmdF6DyDlEkwjsvbMhclH0lRpiiHqLEunzhNSJsyV7tnT5bEQSynRA1YKLg5S4lx0o+gU65KWXKzjONw7p7tbzv3MD374PX708Zk/+Ysb/s2fPuPjZ43NE/ViZdmWMHKyFr+qy8mrnrz8qq9Ne+yxx88Xr/raBK/C+jQ6brbf12o0JFCCB3Phm199i/cew8O5cX11gFSLuBky5kKZgyuFKNKaWfSeZ13Z3TdZn0cBM3KrlN61TnQubH3WgyQRDVfjUktudyvKikZ/NquEL8fsuHMoIdAaYGMFJbFDWLdgk4jZV54HLRLSwOElsdZ/8xeVKCCPIq9bFKXHPoiUbK1wWm+UqmjV2KYmY1XS1Kv3nF9luX+jn1vWfR8SwMh5ZG3ZGIzfGJocDsmDGUo5oVz+dgHKEjRGS0hJ10DB8twGoJJkzeLfsa18vTmSeVRsa5P7OU5vC906L26ec3Pb+eT5mY8+PXF7GsYYP+v2+NUuWL/mUkCBS8paAA9r8PhMKoLzd776kH/xj77Orz8RvvLuAa13iHZKqeBGKRVv2zyFIhqGCMsCKOelIVoSAJCzpjSpYOW0xIXSzp3WGvUwIUPfKzFPK5C+UqcDuHGYyr2bddxs7kapRiHA0KHOlLQpL25ApVtWLkoAFi2hnitFKDWkbUHvGkI45WmNbTvCnL1NuHOYwr68txOilcOhBo29GL03atGwbK8HXt6daM1ADa1wuJ64qgXcqUXjRisVNGj1cOvxle6udQIX7pZzsIJp8LFK+1a6XVNrvdmhVpG0UGVbfEYlxsMqVIB2PmNSWBpMhwNlKuGT2HrqnktIIiU+32macO9ZWYttmTsUQakcjtcc9THLSZjmTzlcB+P1777zko+fnRPQb4vgRpX7/Wtzjz322GOPPX5l4vOJa3IYDp5TK58+mvnNrz/myREeXVdEGyI5SDb7eLgwKRj242YdCHMGLgEAF9/1LvScfbQCsRqjYWRN1NOgSoJZAqfqBVvjoeYRBJdtxiYeMjUdkj5SZriySmmwFWkEKplDaWEI7gbPs44FJeeQ5huXogkWG0j2UqWhhZkFiHIBrSytoamBFIUylexhyoJ393gjCQfngV98yAZT4dN6R4quBh1bCrlJF3FflTxBTl3atH+O7critgDWO47SDUpNoIVvQ5lTWeUSIFdLOkS7rPsTJyyOu9SJKkd6F7TcUac4rz/+dOH21C+uvnvU20+5Nn/14zUCVpee+bJe/UahqHIw41sfPOY/+4Mv89vfuOLp9cT1FP59bi9DytY7xWM4sEpQnHFzwKDAXUMmGIUQx9NlwTqczh31iko4pNQpZlqVvGmApIlD06tAszNTrQyiOqoNfZ3GHTdtsDr0cM0RJMY2EQvAkN9pTcvzCZC42KcKvcWNDR7ugHjeCMIYqOB9OPAYvXdKgVKBEjrl3sBPA5gVmk2YQzsbbTGQTq3OfNRgi6JOEcdcNCdyO57HJsleTdOUN2w2onLR/Om+LQbBQI/RDuuiHIuOr+vD6FMzd6Y68fKu4aQrY4uqUtFCd6cvLUwyxJimaVughFgk8gSPXqzQHStvPXmbUuHqqEx64MHxM/7dd57zvQ9PdHQ97ri9Xo8GzT322GOPPV7f+CJoJSJUd95+dOTX3n/Alx5XjlNhKulZl667PpijwXBs6QuXbIkPd4ULUONOyM4Gh6JC1brK7zaEt/1E+0FfQQYMJZqzCfS3NgOGEQQXOEKSASKL2T76tAM8BAvnKxBZnQpVL3KnfM5QGLmtwExUViaIHgVcUcE8Whmsd8Zcm+GupyOxG8egkgyWZzE8lFng0d4B93qm1s9wnNzRs658DlBd5E5cvDZlg6rK0nKuljtufQW4g23MzDEYrnz9kEoONLiyjISk8XC8QhWmKqhUpnrHjz898/ymRX/WegQXg4xfwXiNgBWZWccHsg01EyrOb339Lf7wt97hd792zVuHwjRXnIXSnS5Kb0tWV/Ja6+AtQJVZWE6iQreUo6UuuLcWc3s9J3VrsFL1UHHvaC4KaxVBQS3sw0utrNMZ5OIG9ssmzmDExD2kanWjszejDAcMKXFjuvQ0lujRR2QdzYVqgIVBaS9toZZgzKKvK0CYFgn2K6s+MT8BmoXT32GqLD2G8TaD5c65KwvdnOODmeMcfwewxejJlg3Qa24x/8AVc4sqjuhqza7u2GCpCHA3qlC9exh/+AawRoWsr5WbfMS3ipp3XwfexVMELcq5NXQKSaUw3G00GLd8Xu9OEcW1c3U9Y/aIuc5MX54oRSmlUMoL/uwHN4QKYLBV9y7On++63mOPPfbYY4+/1YjvqO2bKsq97z4+8NV3rnjvrYlD1ewr6uHyh6ySvrWrJMe5DHBlyc6Yj37w+PtwAFy/FlPyp9m3JGvqvu2eELLBMXJmfSgBwv3WlsweRs+XDoZsSATHkfrWayS2jrrxUQAXXWv1w1wLCQOwtU8rAaYkeJKUSq0MkaeTYCp6ugXaMTd6A5E4F1UKtQwwRbR4sLkDjl4rVQ0ecUgq9aJ3aj2XJKjaHvNh2DXwVPZjDezKxUOXusc1f73IaYb8cADI2P6Yx6obuFpnkhnTVHCfg0F8EASGiqJy5rMX54utv9q50msErGQUEPKWLAiNJw8K3/7KI/7Bt7/Eb371Ae88rBx0hu6YN5awb8G6DHyCd5Dm0EE8KNduhltc8IXCcm6RqOfAXtUawGZk7epr/5KZYemcN2oD4oa4RWVmlbSlG2BeiGvTZII4PGjVlZUZk7rj8BFxihTMWkjtsBg4l9uVpJFdQ5uM5OKWtG63sKHXUkJrXOK948ZzSp4fc6Nm5ahIoZmyuHG+M5a2YK7Mb9W1Z0wNNK3eXQKqdeIYPOddaZSg4tQJAarc16F3aEj40DHceP3UGUP8RAs6yi4ieO/r4hPVKFn126iAhgUszUD7uhi6GZIVOXcLN0bfKjqoUg9XaJnQWvmyz2g5crya0Op88umZT5+3C3Pa8cm/2ovFHnvssccer3NIwgHjMAnvPjrwwbvXvPNo5mpWioTc391i3lIWXEfV1g1kZaVijucws4jcXFdjsMF6SNIpK6Mig4VhBRLyE3sYxg5suf/6Pb8hBVZQNfZnPG8AhQtCLXvAAqRcFsPvSesuZW6j1wjf7Mo12xTWXfDAGCFeCoYnz5tKsFfdnd7SsAyhHPSiZwykb5njBgV9zZdWloiVoFqfO47NV8buMndiPY6tJyrZt2Th4s18BZRjntZ6PpJxI+WiozAu63nbAN7YQS0TLoVZlQcURCt1iv7427vO3fnS1v/yqF+deE2AVSBkzVJJR0AK7z858u2vPuCf/Ucf8NV3rrg6KIepRt9Ub7gL5+Chgy3pHe+CdEdMUJMwoeiOeqGnJHBpnbu7JeVzRkl3lyBkjJL9TuBh4uC+AhsBvPd4jQVrc+6N0Tg6LEVVNQ0mHLynMUNURiwt2kUGn7TdBKUIraXDzYWlpdmFrI6cGYGvOuFmfaWApShStnqRQACa4kgNWaOfGqFHrEwUSi+czOiLcfPsTC3O8aoyTYVaoXfWqeXheO6YtXWKeK1z0OjEIW+TMwhLVctV25xapmD4GHKE3MscT1YkFkhzoRbFmkMPd6DhlIM5w1p0Sjv20VNVBjp2ixXRnCHlNoTlDFJqSDR14oEfKHXm+rpw/aDynT/7jH/7J8/59Hm/6Kx6tRaGPfbYY4893oQYo2hHOqs8PM68+9bEb7z/iLeuJ2qJ71JFVlldd2KOZ7ZMSObY0UYd+UjPf4++KzOL3uykqoZleQCA+J711XBiKyKvKGA44XkAqz6Yp3xesEZZcE0a5lJOOJ5zASvW3EmG9O8CfMDGxMnF8wMQZjF8fd/787HW98leqtFn7i0lh8T5FAuljZlzPnVUPJwDNQr1ZsN9LQAv4xz5qPOWC0bpYr/z9w1wBpgb8r/BSkXBeDO+WJ+r2ffm2zlc2UYcSfmnjtxpbP/y3UdrRXwS9E46DQrelXkqqBamSZgm5dPPTnz0yYm7s7OBq1cvd3pNgBXER+0J0J2n1/BP/v43+Z0Pjnz17cLDq8pcKyIec47WCkbDelpGds3eqbTMbLZWYYZNqJpwOi3BHmW/TlFJdiYs1DWNGHr37C2KhURL2qWrUrXmbRKsV88GQNWt1yoOKyljMw5acrFyOmGtLjooYkM994OgV733BF+WxZqwiFcsh8oFGhy27KWULFA45JA8SMZMlSTXUmZZWc7b8OJZFKFy7p3bduLmhYIrXIVRRFWhZ3UrGjUtKfk4t0Jok0eZxVd6KMCMCmitcQwyqiL3p5OT+56HGgxdPjb6poaRiGfVzc05zofVadCtIyos45xMklT6xSLaFkSTkVNnOihSHgbQEuHBdTgm/l//+se8uLNNIrHHHnvssccev8JxNcGvf/CULz2qvHUlzFXXPvEwoiC/moeUbzAbQ9URJgfb80YeIelwDIgyFGSDCYrv6dGrxGUWvzFAKR1bmRvzKKVnHhRmYpe5U2yvfA4EjdxnsD3jvcf/NhncSO8Hcybr88a2f7LHaZP/MY5p7Q0Hr+GUuOJFje11dxZrnM/x4lqz10t8iHJWcCY+DDqysL4yZJfAZgNXa7H4gkkLk49L5uo+NyQXWxtbWh0Cs5hdS9mcBtPYol/IFS8au5Jl6yC6AjWtQtU5GLOHAa60Kt//4UvOjVc2XgtgNahhy6rAwyL8d//V7/Dtrx55++A8PE5MdYpn2YKw4H7KxFqoZcaWFlK/1sGS4uzBkDTAO1Fp6Q11pSh5k7NWAAYQOZ/PSJoeFKnUEoDACXc9SQvxcRkfphoXY16DOhoEuydTVZJoDVtPdw0gqGkDqgQY7EZbztRa6ecl9Ks6HG8uJov31BtLWReyUgrI6GUKxk1Ms38oF0QJlDkfKtbB1Wndku1SpumAiXCQiduXTusnTg2Oc6UMl5yxYA32TJyqyuq8msBqVFOABJNh0FFrAJqx6G40ffbWjRUIqBJ28yLEDb0O3Atr0Ko1JJDtTJ0OcbOXtLf31A77WETAaXg9Iq1TMXDFpVKmQq1hllFL53h1hUwVPSj/2//+IXdnYXcF3GOPPfbY41cthC33mEX47V//Eu++VbkqMNco9jpRFZUcPRLfvaBSth6rC2OK8b1psPapk+yVyigeX+xD/rv3vgIWJWdUDjbNLFUkm1JndeMbyf2a+I8sYh23uzo9ewKfjSkDLECjaiiXRMJuYVMGbcckZTPMWEHVaN0gWiXUZR1AbGvPfNi5+wLDIXkwbpq5SKXQljAZq9aDJdTRzrC+7fjgwmRtpEnjHFwWcn1knr62ZowXbI0Kcu/5oxC9MkZrHwQJ5nR1ZXbr6OhF1/yc8YvPdtAdBlJT/ROF+wGwNB0YVY061VUx9d3v3dB67tQrFq8YsBJiNlW797dU3CICD8X4n//lb/J3vjLx9NEVU5QE6NbSEa8hbqgX2qkziXJud4Hom1EsWKvWjN6jR6ot0M4hHbScV3U8xjwp84YWciiv8/Lly3B28U7vC+oTsoRhQq0BUlwKDQnPuLhycrERUgyXDZNJsS4BhBb3lRGrRVIW2Fjv23yMrBjYuIBJoaQlGCBmVFkxpjTDGAvE8J0J3Bazs87NmOtEd4/p2t1YaLjG4nGs4fG+eOcoULRymGA5w92zzrkalIVSYZpqzNeyFo6A3dHC2i9WtaZzjmePG1RVXp4XDlOJuVy2SRwvq0UquYTkMWLORKGbZM9WLMJiHcQwkTh+Abzhrrko5WA8KWBhJyp1AlH8bsFVubNGqeASczNElXq84sE8cVjOVCm880i5ng78L//r93hxl+uiJAi00Qa6A6499thjjz3+tmPMUryMTY0xi/OH336Htx8VjvOUzsMBDMLp1lbWxloYN3Rra3/0NsPK1tYD68Rw4FShuEVxFMAZfd8hZVuWZS1mmvVQ5FiaZ+noOddQsMDKigVTxapX2vqFBg7bTK3GuJZw+LN7OfuYlxX7tnkLDqmgj793x6Wv6qL1vTJ3ipp75mDmq2275GDdznAIhJqjYsxtzQ1KifPWTkZXB+moEkOFRcJgQ6PXbfShjZxx4CbzkGaiwtKNqhvTtO3wYOVif1fwROSNZVjS53VA5lRIyDSDxcyTvMKzkY8N4OXZc6ahABOhdcsa94qG0VqZywNq7yjK1SxMpfCnf/6cc9v2ee31yvf6VY1XakDwmBrQc/DvFjFv6t2j8j/+82/x97/5lAcPDkyz4k2ToVq2BcIadj5F4q0F60sAj6VD85VZaa2zLI3owMk5Sy7RaAhB05a43XoLOd/hcKD3YYQAbXEUp6isvVgBIBTMqJfEq8Rg4N4C3mgJpqq3FpCyFGo69pm1YKDWTsSQARaSbfNNrzwYKR3Vn9E0qrLK/3DHVai1MkwlBKeWsrJEvXfuTqeczFRo3YDQyIZNn/Ly5R2iNT4dCSC8dOHu7gzF0WqIxnkqxKDk0et0uL7ifGpxw12Us8wFyWGAsUQrSzvH+ah160uTfM66XirozO3iNDfKPCFVA5xlNUlLAd2YO60zd23hHNOX05Y+Kz2lsFjM0BgzNpYeza6lVLQqxRfEw7r9s+cf8+8//Lf8+Q+f86/+1Y/56NNh4W4JAsFt1DZ+ubz3qz6E85e9Nu2xxx5/O/Gqr03wy1+fNoHYpdhrPCZcV+H3vvk2Hzy9YppLFIAtmxVyREtmynhv4MmWWMyodLMc2RhM1mgvSJgRgCxSj63AmGZRZsFGlVrTVS72K/7pK/MzjkFHj9W9g1CGNDC2n3LBnJmlOqSHUZAOdcyWewVDNU7NOEvJfOnGRl02XGm+ZzxJ1haDrX9MV5bI3Wit51nMwjFDEhfnaFlaKJ3WDyyUPOFITc43TTdlAmwO+Fenac0b78nvnG3mVAI/sx6tHRf7u9qor6Al8tEx2FhKSdXTlm+OfR9gTrTQrKepiay29IGzNPrtJNmucQ5k+5umCkhEuDvd8unNR3x2c+a7333Jy7vxWSWYBFZ95S95pM0rPiD4ckG4BFVKAb7x9Mh//19+i29+SXn0cMKB3s7QhO6nfE1SyW75oRutNSYmTqcT3jqYrfpXCIpSiP6pqRR6c879LhruagVxWltQVY7HI7e3t6v7HISGVIaEz3I6d9RqKFop4kl/R6IeA2uHtA2aRXWgLyeOx5lpPq5AZPG+Abx1TlVOQc8qkeV7Agwt8dAzB2N/QWU7eOtRoUipnhO2opcD36ZaOZ96MHpFKVNhPsyICq2fOd2dkHJgnnS1F0WO3N2daXdBhzc3dKqIFub5wDxXTssdpYxCSt58FvarQ1/sBMAu8yHA73nJmzjmiwGUUtNhx3EPg4yqNdhoc6Y6mkyHVDC82z0rb1gYYCDx2WvKJDuh1S4pXRyLaywuipgAM1rhfHrJw+tHvPf2l3j0+CGHes2/+j9+yPd+cLP1lglsgOonv/D22GOPPfbY428uLr9jIg94clX5nW+8zdMHwjxHrmAWLRHmjcHVMBiPoaQxo6CR+JutoGrFHqKMgSlFJJ/SWAf8iiezJdR5pi3LBmBgNXwwu+yBCmAyTCICiG3znBzWbQShJVhvwYzVuu6cDW3O6LPCLw4tvpwv1TBDInd5FkPkdsnOXFiRX0gF13MuZIE6e9DUUS2UWoh6eBbRpVISxER+UWmtY81XNU8pAVpqiXEvzVqcrzWvyP3XC5CVMFdLTeYtBjeLDMVQ5p1rm8UoWOtIFmNucSSHDKOQcWwDlekFWBwgyi8Acp7e9dyN3jgoiELvC/M08+DqAfNxpurEd//iBc9eLHlOxxH96s4IfYUYK82fFoR2St5md/7gG0/5l//4G3z93QPXV0f6pBRO1EXAjc5Cy5tLxPGl492gEyDh5ha3AFlKamMTTIkI1haEMKp4eXOOBD5ltqtWFxApIdlbltXBTySS9HDGiarBmEGgIlTPxtC8AVozSmpWl6XRW0+DhcrxOEXVgugL6kWzSDQ43GCYCmGiQY8bo6bznzKqDLFKjH6nrYFR1qFz4r4uDgCuQilKutPTemfpuTypUqfKNFfEQFx5/tlCs0Y9FMpU6Qbns3G6M5YW07zNGlOplBmkCKUIZSoJhmKeVikVLcqpLXiHjqOuaC24r1PAwgQkmcaaJhfhyKicWu53UXQq1Hljus6thexvmjCEc3eWZpiAlIKWGm43RWOYMBMqFUdolrO2SjBYovF5HObC+XTicJi4Pb3g5emGz55/xJ/94GP+n3/9I/74j19y7hMuDWgXUoNf3u31qleFf9kV4T322ONvJ171tQl+2etTJv9jBGsCowK8//jIt3/tCW9dR6HYiyB0NHtbHFtHswgJCLJfSlXp52UFWcIAKRfmDtbz78pyjjmZXCTj6webzIf18XhqTlZ6YiTyq73EmkONBCxA2gCGud8OtSi16rpdt46NvqkRabawWl/YxjqNM8iQCo4aqKz/YQMRZAH7IncS7hXbLSWCPpiuomjJNgQXzqcYz6NFkCwq9+605sHiabgeF8mROEqqbyTljWOeVuSv3frKRInfN+MaANFX4JTnL0FpM0k2SlKhtTFdPWdWSYkevG5p1rayULqC11CJ6spgmmch+2I/nXC17j16y5Z+ZmkLp/NLPntxyw9+eMPHHy90j1mxvyrA6hVnrPIkCpgrRJsfv/PBA/7xt5/ylaczc61B7/aOuNH7QvOQ3EkiausGPYwhaM7pdIefe8jK1ma60eQX073NjYpiPfqrzGwFSDGnKrW0JYYEB+ofTYmE9C7dai5vXkW4O5+YpxkMehvDbDdGbqoTZg3JCw7Z5lxtFZehnxUYF31WX4YRhsQv66LgOH3cXoObxy8Yru1a6dYRKXSLx/NtqFqS4Anrcu8wTzOCcryG86JAAYNaYLoqzFPhfHbMlNad5XzCvFDnGetGN2GaNsvSsRDOpXDuZw6l5qDBcNqJBSNdECWaQcXHopxfJaMa46Am0AXrp3BanCcWc5bTHVKmMOUwD6ceHwAz/iYltd3ecY9ByZ5OkGMooBRh6Qtar+nu1PnAweHpE+jiOIX5/2fvXZ5tS5Izr59HxNr7nPvMm1mvrKxH1kuiJaFWy6olRAvUJoyHgcGkrQ2DGSMYMGPG3wSTZsYEAwO1GRi0DPohGda0WlKV1FJJpcqsvPfsvSLcGbh7rHV2nswqdWdVXUk70k7ec/Zee+1YsSJi+eef++fL9/iH/+g7dKux4Xjx4fHncHJc27Vd27Vd27X94Ga739LyUD79dOGLn7rlyU3d8mXUM9bNBrpJ0TkbFSkGFlEdo3st1zYJrQAAIABJREFUzxK51pN9mDbGlpPlTJbeY5UmyWHmDuOdHcL8Nfu++474fx+DGsyXRQhIKZuxXUudQE6DIZp0CRuztVcJJPqXjMpkpWSznYBISdjASVzwll8UTUOJWG1zgIsQIEhm1BDqSs2C0BYYw++TM0B4mkFxgGUmzm6NTqFQqBMclRqO89knLx8zxggbaWOctqg+TxHRrdszvG+Ov8VpzbDRZ3qJmjnLVmooak86an7W4oSFBHEBLBNU5RybQmuLi23URjOQm0dRE1So9cQf/dHLcBHkzNiFKL4m7S8QsAIP5fPfmnZ+9ssv+JVvPOPr7zzh5rggZQFbWdRFHZwePQZF61W0bagXsBvqajXroLJ5VjYpbguFGPVJ2Sq6dvrwSVBkA1VJHUdazgQyggOxLGibUuBJYZdWYiMqMVGdRRl9BBPmOVy1VVe/Ce+RezrK9ENZhPERn5kMlhCxvC7zvrGTtiU35qTOnCPkHluVrNa6riyHw1SxkZAIrUVohdhcmfHYy8Go7cB6hj6U0TvLUjm0Esmjjbu7AcP720+dbgPlzKNHC4dDobYSHiMXETm05nUVkGADKzMhM66jzJ7HEJjSioMWEaK/AUYzqNrcl6JjgJUJNrMuB7jEey5hVa8iX0SwjN1ODxueXGo6UKtQFpcQrfD45o7PfcYz1NZ+5p/81veIuskRmHBt13Zt13Zt1/ZJt+35Ukz59PMbvvDWkTefHWgthJpsUCIEzAGB5zxJ5ufo7llrRH4V0/5J8YcM5c9cdYvUhAyfT8fyZrhv4WHTHoln/KSFJjfk5/QUjc3eSRsqwwYnFpqgz2bEUKZCZJtAYzdK8qHfbeKVraTLRCbT3tuzVfldY7jj3nbX5jYUM+8rP2vg9UJLdeEPNZSI3olrMQq9G2hI03edoY3L4gJpaZ8llK6lTFswweKcEQn4drZTHjlVB9MeTcCZRpLF33lz8+r2xN5+sG0Ludzug+2+3VN1zJPKKHVBDA7tyJPH3k/VwR9/5272/3UDVfAXDlgBCAvKz3z+Gb/y9Tf4xjtPePrkwLL4BChWaXTOPp0oOOOkOjAdMHQDFOENqKUytPsaDlob0sPiDI6Dgy0utxQP+1MdE4g54+Of84WkjKzb5FvWlKOskfh4PNzsYkZj0Zp7Eap4DQOJGhKZXDjMkBpiHsmocB9UlSLOyplf5LYtEdcJJRI9JzsDEQbpB03vUmyaY3jyZYk43yIOSKpEMePou28EhWUpIAPOwnoWxuq1GQ7NgUalUVHUKmsX+ilyx046l1no91DRkIRX+hrMnkauXI5bXmHGNqofV0sJ4OxjltdaI9myFc+hQv29Wqvzo6Z4HHOFCLucjqsRykdLJM2auky/OKMqJfLSRgmq33j66DlZ2qH3ztoH/+8/fR+zBWP9JBfJtV3btV3btV3bvVYwPv30yBffvOGtpweOhxr5PCAUCj3iZZzVgi3XBr0PKISo2TllibfyJ/v6Ti5Ocd+W8IigEJEI0GJhmGTEjxpRfyqiaYzZM4OZMrExRDYteU97YD6wMxRuT6hsFv79NsFapkrwYdtpp3uxOWIfOlecT3e2VAqQR8IJlxLoIg6ieuoGe/UXpEAN+8HvVOTfq3gkFjB69hY20UIjxTm67uRLwiG/B5DbxRrgKoTp9C0wHfhF/L57DtiMnAxp/jxR5qBfjGHYsZQcf5t2r1kybm57+VxpHJbjtL30U8pQ5U//9OwA7DUJCdy31xBY7THz5TuFgvHzX3zBr/3Mp/nq24958uTIcmhzAohliJwfTz+jozvToyOqRadspUEJgBJgQXVEzYVtgxArjK6cRo9itXXeStstfIN7CYy5dDI/zNePs2claNSyVAdsEWYnMTlTWrOIg7vcFXxhCnsa25k29+xsSYhbLfVKMlfbPjK9MPGCkze+Y0yAIj73QWi10XXMyZ1eFjFDVJkCGKVMQCMCyxJeDqv0VbHu31Fq5/Ftc1BTFs6r0/hrdzC6ng1soEOQEvW8xFhqY+1n771qhALIrDeRnpv0hnix5ijsp+ZhgSFgFNtajLNAhbLbADVAa6sVDWCbO5GZOSizFg+B4p8dA9VGPeSDpbkCjxy5vfG5I9KQd4TlUPjgpfKtb6/stp2PWRevn2fm2q7t2q7t2l735pbDZ5/d8O6nH/Pi6cLh4PnL90PuJp8COrAQrrIIsU9glMySO2OTyIpnZDI7aY+pq/L6c7nMp5jN/CmbBnd+P5M9kd2PWzSeu2MRfhZWTnyv5xZlHtYG9JK52QuDZ0enhLfdf75uYMCY6nazfxuAkf25Hni3yE5OfRvdWdolB2QCuhjYWvM7o6BwROtIVZZWIr+sMgbIWiOSBnSEjVJshh2KuC0ks8BzANg09YJU2OqIuj01sm97ptKYwiLENRXZbMx5KyUc/Dm/ZPu8moY1n2Mb4Ns8byy/JEG4C445iwWej7+uxnvvv36gCl5bYJVLYMPSgiGl8fmnC//JL7/LVz57w/GmUtoSLItScTn1YYauHVEP41vPPTYFpYpLnReEUp39IQCDBbM1usuqE0V+xTxHah0aOTVuSMvQAN0livS6gl6r1ZMMpVKiOnl6KYqUkD6HPjqrdkqp6OoovhZncxKvFcHzewgqt0ikADqQSRrcayTo9BINVQJr+WZimVS4qd0YkRzKfrPRCdxkemF89dUIk6wIS/Xcr4K4kqJBPRzidsn8niJCXQRRBy19NdaTx/seH0F9VJFqLCu0w8LLV53TnbAO46xKX422+CaDGe1YaLUwwkMjKYuedLwUum4L3F/3cEwzYvH6OK2m1LYE2PUb6As8QLxkcUHzENJQzBnDVR1LqRHT7PdeLL07HVGve1Wa3y0FKAuH4xOe1YXD0ri9XXj/F4z3P/h9vvde5OXNeIOH1sQVWF3btV3btV3bQ+1jnNJSeHoo/PQX3uDF40ZtZYoGOOhwS0EtnMMRuTOGki7adEIKDl6yYG86cN1+inpWknlVbvnMnJp0BVtEDskWgJb53Y7ZZPfE2zE8xUGCgwjdhRzGsz41KiTJkAAq5kAuHcPZP9k9W6ddZFkfKgBS/m9vO5ml3ti9cZ9Ofdu/nnaUv5K5X84QOaAotbI7mIxEqkWQsFO9hqpfc10iEkqMUl1UYu1K7z7WeXwpuJKg2lZsWPMeWDIQEyTtsaX7yjNlZAc8zRi6k5dPwCkBwHfg0W9sMlPbfEjH+2wWRAeKWI175edJQF7rgWNEIC1L4fQ543R+j9Pp9XNKv1bAaia3fYja80n2+Mb4D/+Nb/CFT9/QntxALVSBGrRxzoxU+DNVrK+IjqBXCw038KcQqAjdRiwIv9O1VGd/hk4Kex2ugKIBFsAnySB1TnJhlzmJRMRpdbOQQ/djWmuYriy1uRhGbGKmBjUENMRmPGt6YLoqFK87pTGBU5xCVbnQvaDWGjlJkacV4hWpllNzMQdbVmtF9ptP9D1lyGsRemxm3rZ/BQegqBfgkxkGMCilsbRKlcpZBudTZ6zC+U65fXwEGSwHXH60NqQMuHP2qq+eyFmrcTgWjO7gdwwyKVS0QEnFGb8ek2SrNGjyGjPJXSnpIRtjMIQd08V0t5gNV9QRsJogy5UpfbxcfdA/6PU+mlQonlu3HDxHT8NbU2vBaqFReVwPGJUvffkV3zx9lt/4jT/k1asofv0hUHVxY6/t2q7t2q7t2qJNZuUj3lua8Y0vvMWzR41yaOGgJVgdNtszbRHz6A7xCrse1cGH+aOtFhEBbnbS53HiVBXcy5dP0LLr471QugAv3HMCR6hZpGeo6aa2HAf4eeYTnlQR1LgOcpyMXV8sI9J2Xz/R0ZantcOteZ2YW6ybeMd+5OMKw2ZU21IX9ndHksYhw+3ug7hSBGmVMYzRFR3CEGNZXLjD8xuYKSOuHmghxOUCarV6kR8zm7bj5Ad3oG8ykfH9yZJdXpXPE7ezMmVke9MHU0eEjhYhvPo++vfGISeCM1gEwZFFo/NeFU9Go7BwKH7Bz593Pv/5J/ze732f3pOMuWw/GYf0awSshMhWYXA5FMKhCX/nl77BL37xEbdPDyzHA0U72k8uwU3DRqevJ+gnnyDDq4Ivx4MX6UVcP6UPL3IXzI8FeLhbz+5t6TYLDZl51W5XcBGWpU0q3CMGncVqtboin+oEX7W1uUBm7pJF3avciEqjUOmnE0trLMWRf62RqBjsi5pRW0MlFnUu9vAkaAh0pLRlLTUkLd1bBfc3smwuthCUcQbcpiMjh4ER8dXFQUsf3HWXrz+0Rq0lPBsO2LKYr/UeC694vYasPD6EMYzzaXA4KLVBW7zoMQfjsXjo4elknM4wtHD3qnsC5xKbfJGt4DHBMJKqMu51cyLKo3B7KPmZOR3YaqX3zhgrQwoUB16tVEZxwFbw7yjFpdUpwVZpbnjMMUcipy1qPiwBzkWUUlrsm41WC1aU81l4dPMGn/nUe7TDgnDkf/uN3+fuVUY0b3Hrr2MM8bVd27Vd27W9Hi3BzkNPilqEn3nnLd5+vrAcozSIhcAS+Vx3wS+3xgNUgR/LrC4TofRbuDz4E6pHTaQpcIEb06nmZuC1l6KlcQ5hn4g7MvNaSpQuyb+zaQpmxOdECjo6pbiTnXRIJzAjooXKfUW82fddykf2q8hWxmU60fmw7SQw07knoNoInBiGDTQRbGCPdI0atoWfy9IgnKA2qbcEVxihhGyMDrV6XSmvw2tQjQNuH44BfYCZRE46LrUOM7wurexkDjembgPbwh447dMr3JGsEdkFkXvPlk81a4XGOKSYyb52WFyiR2VN8qGE7bSJkmS+F9Xtx6Xd8PjRyUNZqfzu770X4GrOrgd+//G11whYbaVSAUK7GrTzpBX+81//eX7pC5UXL5STNLDBKCudgZ5XTL8P2ikMmrgOvhTBOhSCdtaBjuG5NoGg+6qs6rxTseJ1o8b2vplw7i61vSwLtTVOp5OzO1FLCxHXLRDnFUSgm/omFfN3aBQIFqFaoZtLhWrUmlJc1nxQaOJbUeb5ZKE3MRysMRimVJrvZRILgVyUNmsb1AhfK6V6OOAY26Q3wtsSHicdHJeDFz5WY4weBYqT4i0s1YFlqb5JqA6wESGO/jqjQ3eBDbESwiJ+juNRqNJ49cEKQ3n53pnj7YHFFlqttAq1dpYFbm4r57Pw6k45nyunO1jP8OhJ4/Htjc+Z0emjo7oioiy1Ab7bnPrwuOIg5nr3qvE60iNFFCr0Ogy1NVY8vJOg041IHjXfBu7Or+hq3Nw+xjB6P1OqF+qTUilFMSrGQLs621cKw9Rz82wg0mmLMUbjjUdvI/Ydfv5nlZd3b/J//+Z3ePkyE3VTaecnszlc27Vd27Vd2+vf7gOq+UDnUIR//Suf5Z1nhZsbY1AiCiWU5IZidgZzk7iEAp2H2BGRKPhnLAQdAk3oUC9vEhE1mjWudoArAn2oxUMPPdJEJgtFOIKRDbyoI5D56NszV+5A1Uh9sDzawxC3mBWyA5lH7jZPiciUTblvQ0sbQ4ZsAARzUCYw8+cv86gkWJZWqjt7LftjuzSQLLXj4AjL0Ek/n0SIIxG55Kkl6bz1c9Tm19DPHoK5ngatVUorU/JeRSkVVIU2hN4diPTudsxyKBxa1qrSjZ0ka3b53BnhPNbQhtDIT7cMHxWnJRKEllJ25XtsAlNPuwBKcTvNjNYOHpemXg+2UCNlw7CMW9OBSean2Sx9gyilGGqFm+Upwks++xlj7bf8iz98ybqmtfSTtZleK2C1Qf2IwSxCVeNpEf7mV5/z7FOPUDtRGZzNmRPGinCm1hVpRhWjqpu22tVLAWiUJtu7Eswls/3mG+fTGt6Qwm59OWiBmb80NJVaxqSSNXK5tMQslBYylRtCLwHSRtaBQmaYnkhFmufrSLAgqgaSlbFlMqa6nqGGtPlUCoxJVARGbH6qLhUeMcaS3giC1ZFgVQBBU14D+piLShCqwHkMWq0hte6fEHMQl4yOBA3uZcR0O0agn1ekeuKh78vK4UZYT37c+W6ltEZtzuxUFJNBbcptqxyPje9/X53NGXC6GxyPN34NrUQ18x5JmwYMSqkcW2VdB60s8wFhkaNGhEOO0fE4RNtCFnT4HIxK6ANnLdf1hByOLLWh/UxplUOr4WkxsIFYQ4rGA8WvWcdwED9OFKlTzajUwYHHPHsi1Fr56tfu+INvf4dvf6tzOqfoyRVcXdu1Xdu1XdsP2WTLkT6I8PkXNxwfLZh1BPWg8qFR33FQZERuknnOOG7v7MPj5u9ONd3Lxel9V68KJuLIQybjMcb8m917Gg7nDJWZOVFsYhnTbiGBTZ7DHZcRNBJ9s9mJ7VzxXM/j5H4/8pQJDPaP21TCy7ecFdsKB88+Rf72htlkKudZMlIBDs2YYGqXjTQjlPbg1e2LLDDsAGuEqsTow4Ffyf64U74UTz9ptXA+e3igqasGtuohd5mX7uBq9oBUJVSN60y0KvfHR00h0kn2+VfZfzPnQ9UMXQfU6mOhw237cp85AyJPK0cvwKx4NJOIV+1yzkOpsnA8PEJEePFm5/33X/L++xo1wH6yNtPrBazmOAiixpHO289v+E//vb/Ok6fCnQ6qFNphxc6DhiFFoXRqMYSBWAdbUa1+UwtUq1NKW9hqO0EApm7B6hRQZ4XUPK9KcbGJMZwlaq1Nj4ur0Ll3RcwRuN9O3xBGbCTLsoTaH7PquYlQyoIxGMON/nXAUguazNO2VU3vyaE1Z8MkY5dz43FvUU1AFNdaa5vLNhUDSyxE95SYx7aaS9H7igG1lAh1kNZVqa0xcCar1gXE43VtZD+Dl547q9ebsOi/FIFg0oYph8e3nM+d9ax0v/ggKitVBO0rxqAdjjx+7KIV7793x90rUP2AR48PvsCacFgOaFOP6zUHi+7xCK/W/F02CVBJYRIfrHVdsahKXsoC4uPYloU+3Dt0GoMWSjciOgUufGMv7oVRAamx0cfGBSCGtIrQfBMvrgp56I9Z15U33njKN3/5G/wv//Pv8Mf/4mUAfOGaY3Vt1/Y6NvnBh/zY29UB81e7uRO1Yjw9Nn72a5/lcPAIGkEoVWG4IzULNbrDWRGnJuKZI1vonMlOU2lnO2UOTuZOWeZAEbaDzFCudMLOXobNsg8/8/OnjbbZKvDASpMKkTOEEbnuu6Ns95lw+JZZy+kCVMXxmVqRvZx5VLvjp+2X5/XebgINtjnmg7ry1JCS5XaUUrN8DhNAlrIHA5J3cjdecXpxV+uhNMbQSE1QSqRCiBSKJAHg6tPLoVAKnE6dvoJZn/lZpQi1thn+Jzkuso2f3OuRs1oiLgaXpvSI+q55zz0fCge95t/jUTtxYrEPjeNkDFNBe//aBM5l2k6uQC3UotzcHPn8F97in//On/Hyg3UHFH8yAOu1Ala7dDaqGG+/uOXXf/FdvviZhd4Kqw3sANJXbip0vYOyUouCnjE6wkAZ1GIQgEothNotAZTP0LWPCPUatGVhBFHcRyxTKfTuYElVqUGh7ulsKdsGAQ4kHKB5ZeoWct+Qm04kh5LyNeHFKNUJJ4wWYXvEItzihV1soZbifS/xevSjiAPSJu49aRmqOL0jBbWQUMWwUj08sZQIoRu02tA+HCDg391qC9EKOCwL57ODyeOy0PuYG0eyayI+rabCTs0Y6p2nCgcsIo1ajFfriX6nIZ3vY7MVTF5py5HD4QCifOdPzvQVXr08uzKkECF2zrD5OnTQ1FrBKOiqAYBcxESLA62b5YaXqwehSq1zHWrkZKlBvxsYlfM6uHlyw1CjtMZyaIzR3RNWytzU1DRUHwf14Hl2Xkncr5cYE5PmG6AUlsMjPvvpz3M6fYu/+ctf5jf/wbf5/d99D+/QFVRd27X96NsPAkrlY46pD7z2Ucf+oAe9O4N+cJsUwg957LX9ZW0zGCd+f3rT+Mrbb/D8cUWLR1yUBqKDVkBHD1DlkRY+3yJMToTMFTbbTNMUpHJfawAUNUotYQMxS5u4Q3EDMZk/o1Ga5VLIApwdSQdykTKjfoDdsQnYtgueoXp5DnZgL4NJxGYqxtAEAYRjOgFkiFDkv0l1hbM6WSfDsEixmOkWxYKNydA6H4Os+YlEvdThCgK11Olw3ZSZgVQizgsMRGUXd7nUFuDE0yFUBqVG9MyMkPJ88FIq9dgA4eUrL2GzYmEbSYCWeYU+ZGEnGyUUtR3wFEnGyGjSWCO3zqfLdo4EjNo7RnG17EML0s7LCaUdmgykkKSei9FJnfIqAXJTudn7lbZvrQuPHz2l9/d45wvP+cM/eJ/3vndim7k//vb6ACvJvBIXsfj622/w67/wDj/1hec8evECKYMbGQhnWjWkdJo4O+XT5IxgjH5mOS5oACI5x4Q3jaAqC8rWKWwpJRRTjBDxnx4WiwXVR8/1heDSmAm2bDgVlotBStZU8tu6DmfZzGwCsvTCDB2IGOd1pbUGpdBorF2pAq1skpS1elibqfomKc6KpJ8nY1BtDKgbsCH6mZsJ4fHAjDGU1kI2M5QTVQcqcY2y+YCaVEbxXLGaAh54CFuNRQFgQ2ltofeO1BLxsWPblKO/tRqdO6wVltbQU+F0HtydjUdPb1huDqgo61gpvSPribIItQ2Oi4OWuw+M0Y3b28LtTaVFdfO70x11cQDTZkyw+eYqSh+rqzy26gsYmQ6nrRaDU4yFCl04r51lOSCGU+k2sO4MoeWDojhILbEfl+b1r0TKpP91dKx4/S0bsdkitPaIpSuf+/SXuH38p0hRajX++f/3PvdDAuE+g5XG3r48wbVd27V9fHsI9Oxfu1TveghUycXv5eLvjwNqDwGnPVDauxkfagm+HvqOD6vq3je9r+0vW8u7KhhvPr3hK597xlvPjiy3N24EowjDA0pEowBIACp1Y191UGvUhioKA0QqmTPjX+RCXqrp0M3XNyM2DV7YmKc0cicIsgibY8eGSEb7eBumk4Xa1+f07/Dn3VDPuSlhbLuwFPdU/KSI55Lt+bZdKRXCEevXfZ8tmk5z2V0mCTzSeRyCGqbB8pWdrRNiGGFblJ2Axya+tT9njZSUDchtsMv3BxFQ3LFeS8F6ilUYy8Gl9K342Ej+FIvwOxfm6iuYCm2RWRPLSYYe/fKc8LQ1Mg9Oze3PKbJBhCjOiSDzHwl2aUS9UbFd6F+IkEh+vtwHdzUYvqTpHKzFfhfgXiLEspSFqsaTx89ZDq/cHi/wve8+BK72f//o9sTXB1jN5sp9n3p25Ktf+hTPXjyhtBq1oV45MBJD6Yh0oKO2QhlBxwZ7UYqH+BFeEivUwN1Ok/qDsndX9fNEQwFzj4ciIYBjaEyGPlwMoUaCYkngI9v39DHw6RjS5LB5P6Jt3prA+Fk/CwOWGV5YJ+261avyUDN88Wh6VDL2GGppaO9RKyHRvYX3yRdlDabL8LlqxejDQYjGZmkZB2xJF1eUMRf8VswuPBChVsNQdAxX/5vxlzuFHtu8SYYi1T97UAc5a1fWk6sJylKmjGkNCfPWKjc3g9MJzuesieVqfrUY4MeYemyyjpWlNU+eVZ31LzTkPd2DVBHZQha35vlqYkKTiurAtMyCe6giAUBzE8wHQM5BHSM2DX9gKV7wOeVDx/BzFAqtHXjyeMFK4Z13Ot/97gf86Z+84v3vPZRnNf2Is6/Xdm3X9oPaJRi6fC3/vgRGl4xUvr8HU5e/X55/v0YvWeg9qPqo3/fHXn7f/vXL77vuEX81mj+dHx0bL54/4nhziOL0TBCDeDkbkaxBNUCyphQYoTYRh/vzestq2kedaConTzg0ocpMUwoegqxvlGrIsz6mbHaBpmhD2ESAp058xLzN8LEU/6o7MJLALnOswmtKgjvsvvIdMBmnIrPaFhNSxj9pHuQ1JiGQrFOgtgACqR5cGOzVDLd9JXPTDdzhHzbd/F7ZLmeL0ivzPCJum1ncD021kIhQgize6wrUrXnqyRhexsajbEoc6wrG3u+Kqdu4LiAxpuBjhoiaZbll2cFh9qMWva3zPqXQCTkHJEZzXvMWkridJdhTPEy1xnXNaC3xmqIHl9Tm2VPl7tXKq5cr59NPZs97fYCVAZ7tw5c+/Yyf+uJneP78OfXxY7S/hNLQsUlhYgOb4Mq9FxqTdwRLlDDbb9Rm1Psk9LA/R98bbZqF3ZLWTpEbixk+QuCgUKasZ9q3tTSX8O5uLJtt/c1JlPWVNnCxW2gJNmJxkv+IJyn6IRFzbDuaPIN18djXYjJB5j1xizihJKUaRYdHqCR68F/eC5s/Is2FK4I2151wh+GsTcphKjgASdSGYRqLada4iE0hHEQiLsW6HASls57ODB0st4eQVw+KO8bz5saLKJfiiZljFdazV+dGPA+u906sXizCBJOls1odfCEwDKpvygmut83Uv7NKgWqc1zMcGqbDhTbmiJKThP12QABkiS1fdx8YGgWHi1FiTrZ2QMy4GYWnT9/gnS++yZ/8yQf81j/8Hqb7B0wCLdn9fW3Xdm0f3y7Bkly8fgmwLhmo/bHlgc+V3b+Xx8N9kHT5XZdgSi/+fghg3XcCfbjfVxb7r05z8PP80ZG3nj3m5nikHA6YrqRo1DTsTQNAKflG2gguWLCbu/spmKavTRN4Ok0tHJDZMjUmgUaG0OnsaYCUEGnIOk+mm11U7q2huIAdwnjIEfqQjySdnRNs2W4V7myjtPG3s9n95ZOAgg3UBVabTNZmO/m/Lje+Ab0JcPOUMT5+hTmWu2ux7b3dRbu/ehf2l3WqRnfHcW01nL7TgEVEaI1QjHYtER2CloqVnWR65Gcxwa8AUdM1gHoMbNQO2+WisX2fg6oSZWqUzNOQUi6GNcdmdx/zhWSxdttmipjkNRmh7ozRTDgcb3j6/JaXr858549O7NnUaaxz8V2fcHt9gBX+OPja22/xqz/3ZX7+X/sCN09eeDiZ9gBAi6PWmNxljq4vgAReqCfT5b5hahHPuS0qNaNAVxFxAAAgAElEQVSbokk54qi8mAMiJ8pDcjtQMUH7plmbdazyBtcqtLawrisOctxI12SoCrvz+AY2ggUrEbI2NGNWXcJ9mLMmIzwps3Capa9gaw4OnbFJEDJCXn16Z0S2Tc9Hz8cqzqGq24SOHxVQ7ZSoy+Wfs9gECXVDpihEzt0tjtYxlpQAgrC5Pixy1iizkN35LoVAVhh1jqMzUIPWhLZUlma8eqWczzBWWE9+g8vRwZVad/DYOyIu4mFRjnypjSE2iyTm1jDY5oq5pCSptNOKuKiG6uZRCVn+nWQHChGfHOfNY2XbQHyOKaLCCHZLaqMKHG6Ex/KEt9/+DK/u7vjen5349u/dXezeabA9ZHBd27Vd24ebPPDv5c++PcRAXQKq/U8en+zWQ+dMw2ofBnQJqowt/DfbnuG6BEyXYC3fLw8cK1z3i798TYAXT2750mfe4LOfekY73LidIe5A9rSBTblP9h9kumUBcwnwxBTT1mATsLDIxspoGDb2IrFIBt5NYXPZHJZzBiatxcY6jDHuAZj5rJP7ICrV7O4JiWXooOxcEQn64jv2WEn2vTG3abJelMvNX4rYb6qH0e2tzij3QVraT96HcKLull5GD3m9TOJ924BT2fpqtrfzdnuSybTjXHnay7pYj90oO5m2qAUDVSu1wLpagKvitTzFaBB1NyM6SXPcS9i64vlhGFPIIvaZe2OTty7uf5Et72seGMDtXm4XwWrmzNmD1t15VRzI5xxAHPDVJhw48PTJY/qnOqe7wfvf6/y422sErITPv/mU/+jf/Ov8wk99idunT9C2YHrHIopyR6k3MAaqxQHQpDBTQrzMya7dYDXo4vlW6oa/KIyuIBUvV+VFX0vZAEcCNxOJ8LygiQNwGJEMKilZ6XNlHYNDbU7Nms3FnhOkVgcJfXSfDLEoky6eHhA0GAqfrlVKyHbWefw9lZqI1bXYlAwXmUhPzT5RErbNRs0nnBUPpfO8MiYVmwtCTQOM5uZTJ2AjN5uhWAkfRVR1L1J25oBNb5Q7nTIM0hkuZ218UVWprOfOaT3RQymwtYY0TzwtVTgsLrVei/ES5XzqvHrpTwSzMzePbuZ1u+fIqLXQ1Fy0L4Btq5mnNhANtZ4E72ZeW8wAqRwOIdsueDHkYC9zHCSePpL3KGj5od0ZzFInwLUaykldUcHBsEBphWVpPK5PoCjvfsVDNf7XV9/iT//4HGOZycb3Y7Sv7dqu7aPa/un8cSF7D4GrBE0fB6rq7veH2Kxsl2DJLn50d9wluHoITD0EqvaAKveIK6v9l7k9vT3wU1/8HJ976znteHAGwjruNnbHIuahVF4GZXPL7nOiTPGQtOEO6r3qn9gW/pdFX1XnR8Ooljkj0z0ZuQXkepi57vnMxPOpqpRQz0sjezPCU058s6e2tZD2kOvU6QSIm42RUTXzxPP3vShGXMK034CtbE5+mWW/LAz8VBPc2U5+wgkmN7uLyWDtnd3+9w78sRPLuId8ZdpMaXMmU+hvFy/jM1zFuRQ/0FWg43ORyuJS58Z6jjpXKyQb2JYQqbAtj7tIOIsFsA0Iz6G0vGM59pvzmBjTaSfleNu2azn4TpRY5n3XqJOWrGsCMj+/bRFgbHb0shxAjDfe8D3wd9f3ePUyryX32R+tg+knCqz2AOHR8cDf/Q9+jb/2zmd49Pgp9XBLB2pbECmcVVnXs4sJWAkW0tmUNNpRQYajbA/DKwwNBC42i/EaONgSoQ+jIvQ+/ObhyX2OkgVK6vQ7MyPFolCZzEeVM6XOXJ3PZ5Zlmep9nowY8ExHgMH746CqE3QFicOw4WI9AlLFF1V1hRYLL4cmzTyUUoXSKmPtFDO6jkhvulTgsflTindbtTh7I40qhop6oqFJsDcyqeKcixoAB2Gq+dybriKc1jO9d8yMZVlotW2uHnaesNglNL6LAF46vKhyWxa6Dsqo7jVZKjTjcKi0WxzxqddqWFfjJIqUwXJwYQyqzr6J72SMtTNK5MCVRo8EXvd4SYrPkm4lY0QI5xbM0JoDJUtRkgBpGU6ZwhQlN4XcEYVgzjJOOIBqa1jI2hvGzfKYF88+i7xb4G/f8j/89/8PpgueVRznuwKra7u2H6LlpvvDgKr9MZX7DNQeNO1D/+pH/L7/jnxi5ENeuA+k9kAowdHlv/m5PRDb/315fO58l5/f9+fa/iK3pVZ+5uvv8umnj1kOB6QuETXhYH9YRoAULAyMe4zQfiplbrXkvyUU9WwSTFukSswqDagkG4OCzP/5s92IsLT9d7M9x8zFvGoN8YadyIWf42Ghlnuqgfl1pjOFo0SEEEUiyiS+MkCQZYHjCIGrFs7wADJpy+yBnpES8X4iFU8XCHf8BKyoYRGuZ5d9lk2NcOabxaeJyCUPHrKwDSO1JcZ1i1jytZ3A0t/3/HvPqxI0wbQZQoVSqLVQ2jb2qoIOoUcIYK0hslbSIS/MGq9qqCTwLCFQEmCLrR9u87IB2A2/z3SYZO729iMx70aO5Q5QxQBO0ArF50vb6qqC0eqBm6PwxhsC7zZ++5/8EVGZOe/Ch+bSJ9l+4oxVGv5/99//d/nK229z8+QpWm4oQ6jSGaqM3qdcZ3wKVcML3mWom0BXCo0qlVenM8UGVZbdYg/ZdXHgkqqAEjWbSi2sXRldGRa8gCrStsTlrGm1FNf+V2xWJi/4ZFzX1WtXxYLckgtd3KLgIW03y2GibCeXlKUtvgFZpihCqdXHYK7mVJ/JRemTfYxgoCxqG8zFmhuXOhAz/84eheGqgSJ0G+6BYSdVijCGJ5/WkucrHr/rf7hXJrwpqTiYoLKUUOnZ17eKpsNQ8euSsdW/UNtEQgSB4WGe67pyODQE4dAOFDFqqzx+LBRRvv/9zvmk6Fgw2wyamvdVO30Ml9+vsBRXN+w6WEqlm1PhqoaVhiYbSuKh3MRBbDBWr3k2Y4aDwfKbk96WynnW/dp5SQQHnTjrakTyrbkyY6s3iFQGg9ubF7x4631unwiv3vPxZ8ZqX3q1r+3aru1+eyhX6qPYp2x19+9e8apyHyzl3/vjPwqApfW6DxlMkBV5Dfes3MrHr+29K2sGqPMwuHqo7XOxru0vavuZr3+NF0+e0A5HTFpE5/iz3u5RSt5SkW+6hg1QD+0SIn0gcoM3ACT3alnpsAkIUsxK1fPUJ0Yzi3I0cYpSpqgUBpahb7tQvTEcXEHYN2VjZlIsS1Vp4YhOAAhuVHsu98abSXHn8DYCNp3mkuDPbJOGnzGQMo8n7JLNvs/6pXGIBpMmux0kAZCCiU41QJeKL5vtlH1hO507mysiHkKYIhT7/ckswvTy/lnJoYzPpEhE2hTEuFZqaXNsD4vfwfNZGaOE3bTtlx4SadOm9KEJATeYBZCjgJADL8nkio2v249/Mp9T/C2vQbZ/E3zONBrZvSkbmCdYuY19DQEOKSjKMm65eXRmOUSqyIdG+kcDsH6iwGrvbfhr736Bp298lrZUpLqIgWin6h3ndWXVDxAZ1Gqcz2fQlSZQQ0VGrID6gg8tFMBveF9XN/RV6GtndL9By3JgjOGLVt3z4E6I9Dj4uZNqrLWiw3DGTIMydhasloIES5Ebg0awckk6VgQKXsR3WagI596RUl2OUhyUtVZYlhA8WFd6FCYe2AZ6Ytxyg7AoUjzNhrLRqWae7+S1cl0SvPfugDEW5BjGOPdQ1/MJKwEOEKjS6KtOGXUTX5ge9idTVaiIe35673NsU369hpdCVb0mFUZfQ1xDQc0BkGpsjiaIVIp4TO9SD2hfoXX6qXI8HhDxMMLjQShPjwid0xnOJ69DVR759bS2cJDCYHU5e4RI/IrQZvPNOhhLRSa4riIsrXlOXxUvlNzNycyS4z8xb2yWbtC4AmXFFW3cczfMsHVlAMvxdjKKpgWRFSlt5tIt7cDTZ52ub/Grf/uL/I9/73cBD480TWMujbFru7Zr++hWL/59CFhd5kmlUXMZ6pc/9SOOrbtj9uAnf4BNLujivYfCAC9brvePYrYeYro+6pxX58xf5PbpN55xuHkchWfBPIaPYp1VFbUzYNTiJV8wnaJRe1YpQ+dynhvhoA1QNVK1jojOiHzsSSrl6XaPo72tYmFPeX551r7axDIuC/ImQTNBQv5dvJcpADVzrIar7ZYaIXNjq7GZbofJJmW/dv1O22kKksV7UsTz9TUBpEZoYhrzMEaMk3h9zA0cBKsThXzJQsCSzlof25RpTzvCImyz1k1CPse6RjkdHXnjFLPq98fyKn0fEvF9qwZAooD2cAg7t0SrIEdBGPThJWzMYFkc4JUiVKkofUrBbxgn9Q7K9Ck7Tg92UApRxtSPL86m1TIHYDrnN1ERn0B5LTlncr5YgPdSl9188f5nPdG0xQ9H5bHd8qV3n/NPf/t72422vbPrk28/AWCVCW+D0kBH5b/9r/9L3n7ncxzbDslTUKkglZubI+sHgyIyC/bO3CoN0BqTU4uynlZqO1CswWhoi3A8Uax5DhDqDIgj50axQrXKGN0nhQjSSqgL+oJKmvp8PjsQC5bLC++CqDFs87h4cdyKAufzSquFVn0BCIaKq7EMM6jCUhqtCKOfMZTDYaEejugYdBsI6sWDc2HqmF6cMr0UG6uWGw4m6EhvhgTYabMeF9XjaVs5gkbuVHx2kTrzv9IrNNSZNY3wRxPoOH2eioH7mGUdg1Iq63CpccV49fKOwhY6sA5BR6ctzcFyEaRW2uI/qPHq+x9wczwiulBWYeiKVC/c3JbCUl1g4s++1zm9Mu7uCroWHj8TrKwBgGUWRl5YaMuBl/2OcXemLo0RIZXW/bOVCjZgvePx7XNOegbttJRZVSjVmS8VOOFhCDqMQYXatqJ6ZL0NDzW8aQcyqdhKxMKXhg1POq5SuGmPuV1uOb64Zf3Z73N784i/99/9FqYNyKTM3OSvxtG1XdvHtz37dPlv/r4HUQmUCh8GS/v3HgJUD4UC7hmqZKzG7vN6cVz2Odd2unbzOOF+24cG/nk8svvzXJ00r2fb3PvuWBP+rV/6Jk+ePqHtInrCIsAotFY5n0MoQW0+2yHsgZ3zXjGsd0qp7qg2ZzDMXIrCnYhuOesYGztiW0iYJUgQidwjJrgwQpVXnMWRsgk8OCuk04lN9NOdvincFbk1BACMdIxSEtDgdt5wQFJqi7BAf+LmsxcIZcQNbM0QNYkyNgEaMjQybScgcpa2Qr6GUloN5s0H033omSKxEQgaTvgtxDFz0Zi1RG2HUHuMsWuk+Zn6mmVv/DhVVz4upbldLJ53n0IVGPRzp9UFrCFasNXDFKUUWpWoBQZ3d53Rhd59fh2Ofq88taZC1IQteNmZdV2xoZTq+WbOEBJK0IUauejLcmTYCsHsud2aNUZ9moy4QlNBKT7fkA1gT1DkoGkL1QynVYRLJlgXOdDKQrtdGJ8+09rCb//j7wSougyL/mT3vB8jsIoEM4dMDArDFp7I4PnN0cFNWRB0W+3WGGvQw+0AdgZ19gGrMDZFEo3BLLVAMUYfnE4dG87KVGJyqs0QOQdLhX7uGJ4TlOnEKQqRngMzWE0RMWoozqVnJj0opRDMU0h8F5z1UaU1BzEWYMxGeGVidFSVdXSKRRE/jNGdvZBSWA6N06uXvoHa5tFJTwH4RpbfMRM6zcU5ksJO8YhSfazqocVxHl7WlmWGNgrOdCWgtIg9Di5to+dFdhtKbNrExhleF9/Yd/0s4hLy4eYoLRZYEWTJjbF4Abtjo4hx8/gZ/bzCXWc9mTM7TWhAPRqyCE2O3N4WinRevVL6qfPyZaEuQm2FpeJFloezarkZ3D66QUQ4BwOJdnSEt6gqy1LRviJbPAQtHwJRWFAARjCZIrSy1TLzemH+8Bk7MFaALn4OZxmjXsTqlHZp1c+9HHjrxRdZvzj4W7/2Nf7Pv/9H3J0+mGEQV2Po2q7t49oloNq/tgdHlz8PgaqHwNPHvb8HVpEjOcFTfke+tu/bHnhl+6i1nkAtf98fn9dyWTtr3/YGxp8HkF3bj77tAFX836xwEOOm1V24mO0O3ewdKTGPNPOu+ozGcbEnpnNWRb0UzVC3lJP9mDZBfEHYETp8rvUx5sxM0DOtm4jSEEmp7QhPDUVdP53tGKsENmEv5bN1Oobvr4IMUxOyVE0o+wbIqLXQ1/V+FE8CpznCabfYPRZFbbOd4rLDNvScd8wwHFTt+wlM4DiRo+HO5IRIuyXmICPvdYZvyswRM3CBiLBXUkQEK1GXy3PcvMZmQYo7xJ2ZEtpy8HvVQbuCNKQIpRWk+vUU8EgpGfRV0W6shQBpUIphNtxRr+5vFqksS40xG3lDps4BJYr9Zuie39TtXu+YLzRCRxMk2+5eCDNVREqAR7ahlQgVNDNsWIxBfF+pPLp9jg7jS19+wbd//wN6X7e59iNoP0ZgZRf/CosZ/81/9V/w1htPOR5vfetfz3HHBmYDNX+wSFsYp9MWn5veF7PwlHiqm/WQzCzC4eZIvxvokPm1novkiLtKDbrR5mLJQryEh0UUxuqMkjJcSCJmg8X3Zx0pVfPF7JcXTE3GAVvsTRGrqjJD8kopc4PzcLRA9cC5r9wcjrx69YpC8RC0ItTSHNzEAjXVoFg31k9NIxbawVE4suL7FCsdxAGOBj27BuCrgrNnujFVtRQQF3rQvp/MPvatVR9TjCbJ5OXAG6Vtai5lqdSIOy6lcF47a4XWAkwtjdoqnqt0ZmkHahNujo+weuLcCqeXiq1ACcanugfkuEgA6MLdGdY7BzatetKmjo4Ax9uD+3erh3aqwjIXpHnypDhtXsQQVdwxlVKjrmakqqA1NnIwG06dG6CKFjBzB4Gmlw+j9zOtHXy6VGGcT6gqx+MxHAQxhhASqIXjzRPeefd9/o///S4eUPv8kWu7tmvbmlz8Xh74/RJUfVT+1CVoqnyYoboEVI2N/YIPh/mVB15LwPVR7PM+rC//3oe15DXsc6v+PEBpe75dwdXr0j58HwrwK9/8BW5vjrTmZpxFmJ9zIOEgRKNQfd+cnrrNyH2dyxlyJkJtFe2bOrEfm3aXBEAIEEAY+5kPQwKBCFcrkEq796/F7veDvchWMBAT5DjQSfGu+3Lr/n4NcJl/Dx202ljXjiBxfbKFIUYfs3zNVr9rPy5bKggBqhBzxo0IeQunvqZtI5ESYe7EzzGptUTe2wWQwy+14GkZRRrOOCZ48rSLoGecLRNHLRICbS5UUYOlKgGgQ9ChVgrFCYmijF5cBVALDE/ryJJCtYBVv8ceFgilus1ZhMifGtQl5Puluv1nRhW311xZOaK+inNrqcI80VbCy8gBnMIboX5tAeSTlUv7OYMcVe+zmzpcJK3VNut7TUEMcdGW2g48fWPBvhU1Tu89Hz7Z9mMDViU8Ab7sCzet8J/9+jd5+9Fg4Y67V9/luLg3zyy9dF78V1Wx0cMjYJgOX3gRb6nJ1U6yyw3svna6GoWgDU2cKerhEQk2qVYXLrDiSFwhELYvxAEzdyaL2pbiy2BjiAi07QvaQ3A374PqCGRd5z11FigV+vzaigTrFedSDYU/KQiulKKqngcmuXBjD5KtbpQOv8a2tDnJiNhfKeYACzAN4OpX67UPElzGIi4hP7r2ETWXC76X+3WpOk1fW4lERjzOGKJYMZG8mdLtRhVjiLIclhAiKdA7S3VwWCXmDAY2kJAsLxhy06hLoZbBejcYZ0WH0I4gS0faQMzQ6jvsaS3IgHEelCMclsa6rox1pR4atQjn7iqONTbgokqNKuiixuHgSn0bThwINarFByMnfr1SxQsqBwCrJqxdt0TVop5PVXIrxalzcUBrEWLpSZ4hVCKVm+Mjnj35LLxz4lf/nS/w9/+nP+Tl+yeuBtC1XdtHtUtwJbvXLnOtLgHWQ6DqElBd/v7Qcfl9+zIJyVZd5lZlKN8Pqr2yX/MflVMlF3//sO0Krl6nNsEH/oxuRfi5r3yep4tR6fT1LpyUFoDEAdX04FsAkDRk05yf+VHGVitpy1fSfc6VAWr3xPnMPLxOCUZh52zOptnxuBDHbVsml4OkBCxMEYj9HPScMZiS28IWSsfm4J1sUhjUZpkjHiFlbCAy+5L/k9058xpLyeSg3U1IG2pep249tQkpZ78kQJw73QERpsByxE1KhDnmqEx8Z86wSeRlbTlnYavVug21Ru6+FA9B3DmIJJhBoSCtbPZKzxQRD+uTamTBXxfxMIYKooYNRapQa/PPxN9FhKgq42NseK5/EhbmtUnv7SkxwH4vd/lzjionWZAAfuTYkfc+bN5cFVPpMp3e2/ha3IfWFo72GJ51vvTVZ/z+P/s+6/njGPx/tfbjY6xk94sIjxfhb7z7Bkf7AFkPdL2jWyMJZI/r7aBnbKygK9iK6Qkb/proIPX/h8JYB02aeyGGsZ4HpjUQbt4sr9AMoXYHbgh3Y6j/7AUmTVwBxjQkzUuh4EVj5xrKOFHbHo1mmevkYg+y8wpAiVykLR42J0SqBHqSo83QsyLVQYuqS6dmHGnGFyMuzjHOwaBAO9StOncqsEiG9LkHYvQOgfTzenKDNdwLs44xvTkWNROyQreHFW5y68NCaTFocR26KTrOpNnwd5Xiy78ItOL3xhQP3AxzJgrXWfc8rSLGKF5B/BjgY70TtAvg41IbyCLQBBtC7/5A0G5oc1BYBHpfORwWMFcZslBJFNiEQCweF1EIGrz/jvdC1W+b1uHJC4VDbFL5Jc+57ebksJQoBl3i3AUD1YhtrvFMEY7HJ9S6YOUFX/vGHf/Xb/wRL9+36c3aPWuu7dqu7cG2B1awgamHQNVlqN/HAavLn8Z9sJWe2gRXe9Czz7Pat32u1eXivvx7S8+/f+5LgPTDgqUruHotm8BShbffuKHaGbSi1kkOycABEBGr5fGAYOGwtpDYjRB18cM9TyYl+EIELMHWBmI28DUjUUSmEuC9ek9xdosH00xDiFc328mPtv2P+TPRS5LEueL5ioQIQ7IfEXI47W5JELHviUyjfy+KsYUhSjgxB1lfaYKqBGvgdkiATWFzvpddlFKgJ++RwUDnqOVlz0K5ItMe8Gu3Xf9jMHYsWtqHDr7iqkS2MZrXWuI975dpaAHg7FQJLYMB0Euwkt4Dzx/Do4AM9Bx59CpYsFYiKd62RRzZjP3zMRBSfCJOPd0C8X/Lv6fBOa+NC/YyOYH99ri/3/OtvO82RzPfoNVD2JK3vPlm5w9+7wPWc6IxPvH2YwNWGRIqBk9uFn7hp7/I80dQl0HhjtHv6MORux/vIWYig2qdoSfQEzpeIeYCAp7st91MxxOOrtGs2RCTVhUZzMno60dyH3Hy3LZFpEaEwQ0XmBidQpuAxmwruJuTRSRCw6ICuC9WN6Cl1HnzXV49E0IdRDlNrSiuZLhXSBFkxgd7yGJ4WsPez6RSLwwXCz/sBJNcrLZ5Pia6Z+5mLaueRx8l6VlLNZtYpPfR17b2hahnwMxhS2/U3C3ZwON2H4LxQVladQlyHWBes8vVNAtqA+sDlqCuUcoCh5uKKJxPhvZQPKoLLWRejwdhOSmnrowBbRjSPGxgTDRstFIYJvQs2py7YNxHy8RcFRBnOdW8BppCMHFx3aouDBJjm6HkMyxAhEzMFIw+lLK0zXuoikknQ1JzgGsp0ArH5TlPn33Au19/k9Op8+qD07/Cyry2a/vL3i4ByyWAugQkPwyougRYjQ1MLbvP5mu2e23wYZC179e4+Puy7cMB91bB+IjX2b2uH/HeQ+0Kql6Htr8Dh1r53FvPOC4eoiV0TPu0XSCBkEFaE9YdWOmKkGArvJJAJvwn8EjBhrSdME+JmM/9eC7a7F8yXzL7O/sQIXEV2RyL+bXzE3ubzzb7LLso2/pwB/V27nyEJ7wymPWqss08pwQs+0GVDTy6ZoXstoOdNT8dohfrIUBY2j4702iC3L2tNM81wUZeg937fLI5G1WTsDYZnnLvmmqW7Mn7YNtxqbpMKZh4nJUUoTbACqPLVHiUpYTIh9Gq0Qt0HZ66olto39wrU27dIIsBbzNDYortIn3YgNhmGto2vsZM95m205wCMgdoCwk0pCb75QNnSTnuQWmwgrUeORzPvPHmLX/SlXX90bBWP15VQPOt/cXtwr/9iz/F8diw6jKgfT3NoqnbzFJKUd8MxgnshOkZoQf8iHDA2AQKFfX0LIo5alfdvjvjNrGIhwWGpVHsrZYCGvlJFlOludLJjKYTube8pmx8Ka56k5TyGJFzlIsCcpWVGvlVER/vbKZ5IePJXjGVcESYcp/OcI0APQ4MVMTZp7gGKQUrHkydyqBzLU8AsMmeZss4aQkZcQlgY7GRuZcmAtiCLp4ACgspdnXAZw5g3Pswb4N/pvjrJeKv1dSl6iUp+4GpouZqjCW/25xzdBEYYTkWGF57zLqgvSAjPCsYrTq4Woe50s3wPpUqDOtekDcK/1YRxiyGuNHIcwOPxe1iJM3z3CwYzgRfscnUJlSB3tULLCLzv/k4iQ11jOHKjJSQtQ3vYclwQn96iBfFoLVbHt0+5Wf/xtt85zvf41u/c0b7HN1ru7Zrmy3B0keBqz14eQhU/SBwtWem8vf2wGeMTYyicz8UMNte0GLf8vNcHJt9Nu6DqUv2amcgwgN/f1zLc/x5wwmv7ZNuAtwuhS+//RatebhWES/+m0p2e6NdMiRQY86ZA/mUT5i+QyClvlHmc2oSVZYzxibYmqbUbl7u84wme1Xk3pTOkLzZjOn8nUEh5tnDWd9RLubqzK/avZ6iExOQkM/XixUQz3ogxswYpF2zf957L8t+e5h3gclc7d+bdlAyXbMvtnUmr1/sQ0taIkqJsGdlAoN9ByTy+HdsV9hoCVLvX3OEI5rvgyXre0oIvamPu6p4OoIJiCtQFzFqzTxysLCpa9nEy1L5sUhKxeucH7t4vQmcEvRIqaHM6EdbXnZYSkVwJ3farRezIG0nNaNYwOrAjw7gbXdDcopqj9cAACAASURBVNSFUhaW5chnPveUly9P9D8bP5JInx8rsBIKt63yztMbPvfIkEiA66NTZWDWZzJhiYSpiqHjRNGO0ZFgsfx8CZYAFa81MAGWRfKlq9C49CVRgNaPsyL0sUKpoTpiW16L2dT672KU6iul1QVzKzaQ9QZ8xpQaz8UZdKxkHlXZNoW44UOVujgDVaS5gt5ux8vQwN47x+U4Fe1yE/EcsyhOVyKITiTU5LY4/RKiFhpASEl1Qu/LurpKysBCaTDqgQXLrXOzTsq8zv7FVhMLonh+EUx3g+elbX4OT5Z0paBSKjoGlEhIrCXqmHk9q2SrloPX/RKYOVtVoLSCHeEwjHIurKsyzr4MWxO0DI5LYe2VcdKQARUoUMVZxFYK3dTFSTJhdtdK9WVZAKqA1LlBZILr5Wc8KTMSPIm5Ne+Zzk10RBLmvubFsJHTZwJozOVTWznQrXNzfMqLNw987p0j7333jvf+tO9CNq7t2q5tawmuyu7v/c9lLtX+2D1YugRU+XsyVMsD7+1DAfc5VCmtvrIxSZ0NxOwBTfZn3b22F7i4XPcfsga5Hxb4w4KqffuXydW6tk+uCUsRnh4aTxZmBInbEupON9h5T7Nga4/3NiPWz7Y/NB9MAaiUcC46DJpP+ARL5s9wtQFRSmSLgonvLiXMsghVx1yue8fsBFTzzyUwvAeMEmhsIXK2M5bVbBOsoOxskW3MMmWhluaAbU+dpFOeLVQRCNW5ba7neafDfLJqmYYytqGPiyg7m8D2/3d54Nm/zdEauU07qMvuqDwmq7Qq4bSO8TKTyJ1yRiqBFCbUuvj40Pw4KSFHXqEJ1cxz0MdAR+w2xR3krbqc+zp0mx9iCG4bl5gHNpUM89oCQEV0kYNamSRphkzebztguWObHJeGJRXzdKpZyi5XKyLJtlmQdrQTBUUqxZRWD9zcVp48rZxeVU6v/jws/g/XPnlgJUKJCag0vMMDKcKhCD/9+Wf8nb/1dd56ckCOjdNpRbSjY0UtK34rheF1mtYe4XdK7y+ptjqwygHuLtQg6sBNzeiqYNWpTzUXsEimCl/sEcVJx7Du8aKDEMaongCYUpuLRb5RHwxxGfXWFhCvsTC6MlRpWV07PucgYrvR05MT41NKQcUZi1Z9k+lhiM+gEbOoV6Ws/Uyr1fOBzHxC2/RLIBS6DI6HAxSjd4tFInNT0VBhESm0YGhgp7IyNx7bFi2u8NK7K9aBodpd3j69EBZMmQLmoKgEWEVwGfUZYuj0chVxIRHzfg7tlKU56EG8thjFGaq+QlkQohZV5sc1OBybq/+cOnx/5e4lqDR6deB2swhjwFC//6d10AocSkW1x8JNFtLDdIosVHG1SRmwVM/NeqUrtSyoDs+5iw2gRujkiiIUGK6CWKV4qB+CFcOV/qLogydexR5SXZ3RA5w9hFQ17L4I9TRAlOOyUMozXjx/k2/+8tfo/Z/xj3/zjzl/kJuv5ez5JFf2tV3bX6CW4CVB0x5AXQpSXOZDXb6/sIGlxofD/hr3QdWB++GBCaKSqeps4Khf/Lt/X4HzxWf14ljdnWvdfVfSBMIPDi38YfeJvdF0bT+KtpmECcb9+VkF3np65Ge+9CaPDhVa8XIlkUNlESIi80enCJKzWivFhgOGdNpG+pWE8em54fHskLQZAv5MpmoTEvBHvQtvGSEUkeIHaePEwaYejYMw1dxcIc/tjKnIl8hN7udOJZOVP7P+kW453B/maf38HtnjCs0lAcq9VA6J6/dca8RmzS8TmaGFMzJJStg20bfszw70JehK5kbVdvVN3UYoCQpsS/XwvpXoU7JLXj8qX/PSQpkbBUJFLVJExHPVBVcCFApoAVlAm4NbLVHDqlJrcwGKMeB8pq+GsaDipYVaMbSOGdXVFYpEJJaNAEHx+y4UsDA8NNCESqUUY7URin9BBJDayjF/ct4nAyeEIzxzrmCGQBpuO+W905wtDjZlH1oZTCpiUfrnyO3NLZ//wpuofpc//sOXjDVXn+3+/ZdvPxLGKn1s0Oc2b2r83Fc/w3/8S1/lU5+6oUtHz4pZwXRlaDxAhkFRjAEa3pbdpjFp4zm4Din6cKW8UprnZ5oXE2a4N2NM1Rvv2RryjFIaikuwA+6BmaFgJW4MM8yvLQmeQtFPd0yUDfr5TGvNTdso0qZBM9fqcphjDJ/I4YWp1ZVizPwYHcPzrErkGZVCj/AzD9/L7WYDKwkMDsvB0Tx+XubGslHdEhvb2Gixee+y736Ndk/S9HBo9H6iRg2mzSOAf0fkaNXWWHWdaoL3pVH9mlMiNgHasE5toZgTG0cr4kWXh9JijOMWYToccqmHhEoRDseCyC2mK+vaUQr1RpCl0hDq6JzPZ/Su8ujmGDUfGr136uKFfAd9d/99qR5a87oKQ2kiEKBQVSltAYQRm2+p1UUyRNF1hZBdN6kegigRxJpgFLzWlbq32rCQSy27GhYZ654gvbG0ytIe8/TZM37u599l3B35R//g2yDD65ZNw+qT2Siu7dpez1Y+5vWHgFMCnT3LdHns/jMLDpRq/PtxwGq5+HsPrJKx6mxgaWUDSPmzsgGrvntNd+9dHpt/nx84rj/wmVRD/LiW+8VDIGpn9F/bJ9pyt2anNofBZ1485qffecGjRw0VDceiuBPTvPqmmM38Ixeoyt93RmY63na3TtM5m2IHlmJf/vpeMRCY+eGZIjB0syMsmSAkDF8mSCozxzvmjiUr5ayG9k1Ce9o0CdDyb9WNdYKZsmAWaRMaYY7BMmVR3owKmcIR6e6W+dtWkobNGe3jsfu+BE7zhe2PZOnyAE0na5w7ndebSMPm6HCQVNweNUVkwWFDlgQKR5GUGKMUPKv+LaUgIdMuOIASi3snDRHfmySkzF0orIaNW6gV5OD5ePr/s/e2vbIkyX3fLyKzqvvch5nZmV3uLh+WTyIhQ5YpUQYkw4YfaRiwP4ABf0F/AcN+aeiF4Tf2G0MCZEs2IdO2LIogRXJn7j1dmRl+ERFZeXrOLGeHl+SOefKib/fprq6uyszKin/EP/4xDqyBVjdQlIFa4+gda8ZWBRFD6G7XFZBgnOXYWjh3SuTP2+gRsQw73k7WzgjnkI9v1EPrNueT17WSMxoXHS8moUdwPx9kGaeMiuacD9tKNy6XCz/3/U+wVvn9//dPgTEjmH/e9oGBVcF5vH7C5y1PuajxvevBD14/cn11pZeBGi7ViEd7eu/0cUPNZaddpdEV+8a4Aa7kpnhkSwGG0IeLDoxQuxk3wJw4plriYsOjFq3Ru6Gl0m1M8YeWwIPhlcdlSY5T/6TWyu3W2bZMACQogCEhrn4BeVTK97mJLJ4Kc5nvoAzWUnxS4hLtAhytsUUxYRYQVYuLSzhIHCdYCopZKTIXhuSZpseqhMJNSrEXYhEYbXp79n2fx0jUpLAAlK13VxG8Rc5WMUqJInVyRuESSAqwBXAqcdwJJEspfpzBg63Fo0Ze9yoWuACUjBEOuSzS7B6vYZ1aC70fXrurFFQrFGGvSrsp48fqtPIb6BtjL5Vrh+Po3B4bN1HYKnVXSoyjq9B7PSrBaQZOzQSiKnrxKces8h1UTAfCJcoCuAz7sM7j0aiXC6UGBz1AG6qh3mTUbT89MZxUVPACyGMM6D4HVHfGGPRmfPTmu5QKj48Hbz4WBg3rsrB2coHI3I4XQ+ilfZvbc9GWbPcA67lcqAQ+KyDK6NIamap336nA9e7z/Gzny+DrcvfdjJglqErgdPAUXDWeAqv8fNx9ls+5v1u8d1m+c7/d+lv3YOnPyuFa/872JJbw0v7c7bTQT3Dl7xcxXtfBm61Tt+r0usA9SceyAFhZDiZBg9s+7vAcw3Nn3LiFTGNI0QisR43XiOsk1YwQ+Ir7caoYj3Bsp3BD5mMTv2/LiWg4prXEG4GG0oHpAl/JtkjBizWS5fZO5p+7crLvPt/rmS+NxDnK/O0RTskszWMZ/SJyyfUOMCXrSJZjjdOZlLM4tLTvEihGEGqeBwbSJxw4AwN5bblHFpGINKmvGSoeifKsAwdOOsGTR5zMiMiUf0ekIKYOmkz9QcVsR6RiKKrVx86cPSPiMslFjdoPjltz26QPpLjKcrVG7we9dRf9KoKWgUiLmFGPhzuQVHoAawNzB7OaYa4gdwYmwr1/9qnMOeF2eiGFvixFVebkwut1iaCZN5e2KDrr0jLwIsgStvmAy/4KVWivOvvV4d3zPuhvRoH+wMAqDyB9LmnGC//xv/3L/M6/9T1ef1Q4pLBTGFbZ5cYRiXBex8dPJHGpNY8CGRE+HHsAjEKw2sjiuBj0kNbeys5x67SQhcxO7gJdbEYYctmRWrB+DrbiKLkUYase1bgdB9frlT4CWPQz0lVLDYO5+6TMkDrOXS2lnCjaTo5uwSNaHn3xaElvYcS7Q8p7UR0ojtYZvbNtG7WWkPqM2lbWfPLgtY9UhOv1Ct2jOmVGiXzyT/WVGLlcIKu63PkIJbw8dlXBenMgVPfgLheP6OAL69EaQ2x6aOa5q9JHn4D7FNzx8ZlhZUDG8Jw5PA+KSw3aXci6m3C0zqVunKm0DvpElVdvK9UKX/z44Hjf0H0gO7y6Ku1WOdrhUvzNQCqvrtWdQcMYXXk8bhyHx12LRAVzUQf1dTtBVq3couK8OOKj1MowocYF+mormHr0MWvTe9TK6aO61fDueIFlj542TBUZToesCo83rxxfdsPscAXFsaHyhrdvvsO/+Vu/gvUL/+M//D9wJYsd5BYr/It3+aV9m5s881qeeX8FVxmFugdCCXr2u/e3u7/X7dfvXZ75vHACr/x8BVxJiU+gcx9ZugdA9xGp2zOvD06Q9hh/P/IUaBXOHK6MmO3x+dru14eTc/IUYD1nYLxEwz9Myz70/rT5WvjVn/+EX/v+a7aL4DwNJ1sVOmPpe70fi+EskkmjsnJS3CwjPTZBRIoFFi306bT1/JR0To9EdHGUjg80wIobqJk5pHIqIPfRnQ2Tts+0kZg2zDSYF0A27CxZMqmAAV6UM8+JEHZKUYvcnDgOzx1zyqQ7gE8imveBl4lZe75udTo/M5KWEZlTWCKiImtkLUfBzsjbes7peFXxQr5RLIc+wCiIei7UMAdXVtQBFsU/N49cecpCMIzMHUZiJYIKxcFWqaFIHcDKlG5K1ftIPaCD7WIojePW6K0hxZACWzVP17kdroUSjtvtAkgHax6nGjdGbzjIs6D8FcY4vH6q+VgXNRcPgzl+LtQmqIslsKlGiSKdfmIJk9VsBeIOsIwxU13MMjnG7W+Tihafn6ret8LOZX/g575v2Kj8X//8j3weTUf0el3+dO0DA6t1cQAv41y52MFH5ZFXuyDbW4ruVN14/9jBDlqFStZ6gn40hnX/emtsZefxeA+aoKDSR4S6u80iZ+0YFCoD4f27G70btdbg8o6gZPkEJV4PUqkkBB3EQ9hJb7Vh3NoBJmjZOI5OrcpxdHLoDD8ui8Wj0ymlAp5/tW2b73+cIMwrWSvteERCtKLsl8iJWk0GB01VCq13+uGCFNo7RQuEiEPBw7OplKiI51Adj6S8eR9ZuyI8MLKMVYTEt31jmNEjJFt0KW4cnooiyhEJm7nYGUyaYobfzbz/e6g9SnWFxI5HoCosC1LxJNA+MFWKep6bDaMfzQvvWmNQKHWjqNAP5007NdCnnypIFR7ebPSjYTd3mKhAqcrb11eg8sUXj14E8ejkZWBD6G04QHKUFiF2XyA0Che3ACv9cOGTKgUL79Sgu1pgB3qnXirNcBEWOIFOLMy9Nay4R0WHRB2wIPypUrTQxiAV9lt7F15Cp2Js9RUP18brj77g9ScDqR1rD8Djubq/5Fq9tG9tk2ee19f3kSpdnp+LLK3Rp52nkaYEQffbXngKmPJ1Aql9ed7vts/cK3gasVqB0gqiVnB1H21K4LQCqMf4rcflfDNHLPsqQVU+dp6uCZm8nY8VVCWgEr4MrnLfL+Dqw7YMOSnFBhfpbAWkXJCoZ9m6g4GhEb8Ig3N0d0qL021Q9VqaaYxmjo5gT0QqxnAvP0A7+qTPAbO+o4lkKCZmikyHuCXYEKbX1MKOAE8/cCpcMDCW6zjBnao7HD1Vwe7yktKA1mnPjO4lSVQUKZUMLq22k7Ncsv5nRtb8/pv32RmFwiaYVJGoNerjMcJ2mnN9tZ3i+1o0ANEJvhILqiNNB1DzUslrSrFgWHlUpbi9qTvDBKR4dAp12zVyqDDBpCJ4JIqhDiBkI6l+YwTIsopRUXWANUZEt8R/24/GQAd1h9Efo35spHCosW8eOT+O24z8RMzQgdVoAeqaR6vE6YBORSyodIY5LXmMDlLRoAx6j2XEyplvWvRJ3ty5wkTgZmTH5reZgDepg2NSDmGMg6SleqBgo9bBdjnYr37ujMrTtfFnAlidTRkM28CMj6vxybXwcNlPpb0xQHrkEY0QYhgoIcE9olq1DU+A9Ng14PRBG4QKoBvEo/skHcMYQyKapWBRM8p8IEZP6p5isXAcg7kY1Vp9oRgepPSLIm40M1fIPTSeEOmvj96c/hYymUnnEoHb7bYsCHFRh1enppT5CMUaES+GK87z7SGx3toIe9w9AX7B+g3TBJJ9KubnV7YtJi2h8sdc0JLr3DnD2Xl+R2u+AERBYV90HFAIGVa3EwQHwNqKS5iPOF5FGPXkS+dCa8uim8H69D6I5cLtRoEhEe63uR81wVqD6lGmlCYvSxHigaEVtlfCoPL43osjZo2OIoNNBRPlOA7Mdgfa5tHC3s3FIyqIGH20ExgG/XFSA2x1JwjWB4/tvS9u4hFGLYq1Ay111svq4eGre2VE//TWqftGszEppY+P7xiibNcL1jpdD7btAUwxOqqVrT7w5vUbfvSrn/Hbf//G//w//EtEBmYVN8xe2kv7Nrd7UKXPvJctQcE9nS+BUgKge3CVj/W9FTRdeAqe9rv38vX1mc/yNvtVEad7mt/9+/fA6n28flxeJ0B8TpEwWwKr+zVhjWqPZVvlBVz95bepQWtwVeNahS1YH0Iq2505Khay1QksMno0KX+L7TQZcHnfslSQg0xhsHSiWoINmYb0iIKkFobDkl4VQCyiX6Rqm55nlTwuY9K+gFM4i7iHLjS8TJuYp7Fc6itN8ImRD5MRRNDvHQspU02O6BM5X6citUQqQB7P2XvpDz0jJesBjVA2dIAZKQSWhVYSvMU5RlkWJW06Z3ZJAqWk/Ilf02aKqwxHbpQkuIoI1/AgBuLOFaM6IMt1QDbENmxURDffl/m+vS6qR42MhiiUbcPwqJWZQYk5R0dlA8wjU1ZA/HtjHNgowZwaYYMcDHrQR1PV1MGk2MAW9UUbrpLs461BOxUnIyXYnXMrVK19JszaoSMiUoYx2hEFkT3yOGSgpc55LaIU3dj3nY+/88APf+Fj/sXv/ZjTufTTUwCz/YUBq0JyXwd/9ze+yy//8Dts20ah00fjUPeqm+FIqRit3SizunNcfJpYdNB7m14HxyLOAx1TGtQnrRvGRpm5LiM8Fg7CzNSnyGETHIg45W/EIKZgA0JEepzrWkTp3Q1wrz6dg+5819b6DDcPc/nwTJjMkDO4qqCJBeVQ52I2Wpv5S+12UIpS685x8wn+cL1g5lxirSxGvoe5BeG670ypVJF56WdI3EPhfty9OX2w1srtOFh1eETc25O1rmopMFzFsGh1znRuHRM+aYOhCO99qynJauc9OFqKYLinTfPOkBH/uXMzi7pRw/Oxcml7si/fVhQ6B7oZ2yaM98XVbtSPZSvC2AqPR2e/7nG87lnLcRrmdaNUC1KE3tukqeYxOeAURnimXKTFo4uoBigXKGU5f8v0UgdtvSF1o7ceYDhysbp7DSy4x+1olLo5A8AKoyuyDQfgpbDtVz766A3f//kriNN/5AlR5KW9tG9bk7vXK6i6B1ZzlYvX9wp+a7TpHgzdA6V7IJVRq+vd9te7967AA08iVrWS0tj0gd+EVrC0Aqk1irW+98hJ+Xu/PBJQvY9zzPNe+2GNViVYG8tn2e4pf+vzamh82X/8Aq4+bEtnIwx+8NkrPnn7gJYSzurBkA3okSfjjr4xenjpfR9TjTcAc+a0ZEuGyalgfAKlBBfpvM3iwSm2YCTAIoQWhDMfK49hoRrGD2YEJ53OqrndGYGYVMFwu677SNGNqp4TKI5iwsF55j0ZeLQpWEEjUjy2Wh2yiswyMm472dyfKy77PF7pfmlbpl1opBM588dWEmH0kpx0Q0m6ZDj8beTx53XqtEAHUe4cMSsOlMTzpU7gFGtbgC8bDsaQbX5P4jUBnjw3a4toVjiZRCFYTyed0jDrSNkoo2Mto0sOlIoapo0+GqVGIMAOMjKfUTXBVQXRio2bfz/7J8oReZ21JToUqoGLt92NuqgplvN0Dt0YSNj4Usoco3R+W9jdowdwF9whbYKUKNmkQimVy2XnzVtnmX2IdewvDFgNQM34e7/+ff7ub3yHn/vsrdPjDECx3iMsHAvA6FQ1sD6RvodfnYvp4caODS/q6lZsXPADD8EOkC6hx58QYZ3w/luasugBmhCJpMfTQ6JZIBeBoRyB3HtRdITce/xCkVT887dGd+M+6y49WTgiOnajObu1KKqD0Z13KsMcNKmgUl3avRSGuACE95mQdRZyvRMyB8kjXXMyRZMw8NPrk6W2VP3cjRH1o5JO6Pk9lqo7I6VX3ZAXnNI4PVVBE8hCdSrDhctTMZGzGHH+di5eRSJBU+N6WjzSIu7RQXzx9Pe8crdXAscTFzvuRZOcDwOthXr1Ir29GTSPQu1VfSEOOml77GT2l3XnFRYRaoJ88MLHLlGBiIZnxeIxglIKxfxCPZxROGkN6e+ZyZ1xcjMA5jr1fsORzHnz76kGSUPAhk6xjGI+Tzet7OWBh4e3fP8XPuJv/tan/JP/5Y+ITOSX9tK+pe0ePK2gagVS6/O63b0oxRqNugdL9xGnFTQ93D3vz3wW28sVz/auUBUuApv4wjaDUrsDrD5cUcnWaNUKthJU5XvvgXd3z6sgx30f3YOqNMpyXbj3yGbUam1paPxZ7QVUfagWMSF++J03/PDTK68fdmfNpCdxBIBIzBL3jFkjKgEXmccUztdMopqfx0fhUJSReUjrkcRvphW1RI8yIrRGnp6CEbcJThVBYcj56YBwousTJ+pTOp/Mc8zD6YxpV8lyz0xj3ANGbkiriMs2WeaZneeV3TkjSnl+dgeqZBosZ0v7KYAdU/wi7UK/FhMYTsd/eOudNVTDtqkTAElEmmy+rg5UMnJFiE3E5/k6o1SyOJPy+8iSNyqb52+XeFSBGufQI0WmK6IbKoZax3oPEOM2KqXjORZRKxbPE7fhQE5paBQZhhK5UIf3zRJEcJqg4QIbglAoInTr085aZ8Hqk89x9T7lS9vZnEs6bV5n+QRt1cJ2RClSqfXC648ufPcHD/zBv3zHchF8o/YXBKxcEGLH+K0ffcIvfe8tr66782wBo1Aiz8aNa9yTH/WJsjYDEeJu/fALaISyWSQq2sgwAVg3RndhBPdQMHnCrrZiIClO4R2KDkYzFyiQTIR0o7yvKi5Wac0N6cEIUYuQz878vziPshVGSe+MoXOU3QvjeCwohaoeEg44Y4xQ9suokuv/w4gIU3hW9DyX+GUspChL8Eoz5A08WSQSVGWtBg2llDHMEWJEazKxMo8VnJZYEhABmuqF/iNzVk8O63ohWVTmyEU0z8ViTRIHRqMPfFHIxS4olCounR+1yCKYjFoCrlOliOhNLaAXYUMZX0A7DBmgxRD1qNXRB/3W3dQQp4qKuWhJLS4cYXH1ulJigMiIyKlYgCKPhNZY7LMoMklJwM/z1MEBTKhloxPHk9HYGP/pkAzw6Zojyiies2a4qAZSqeXC9fqGTz/7lL/5t7/gn/zjP4Tx5wtnv7SX9rPRngNV94+VHpiAao1arTlRCxB6AqDW1xfgVfz96id858Ff6wVKRKguAg9yfmWLc5hYqS6swAHtSnDU/dnWqFV+6YaDqWs8X4AvlvNbwSacgCpztTZOQYv0zN63FVitRnX+/QKe/jKa4aP0g4+vfPT6wlb9PnxaJOdYTJZGGPBzDOP1COda1rlKYGXrUI+0FZbolJwgIH8ZyVngtUp75lQv82Kt0xkSFqd6cBi0OiWx4zTCnpDiKnZxZmcx2eiUedYLoEu3eUaigGkvnM7bxfgO2+MEWvmhTJttUdb6cgv7aUb1cKfzFPCI85awEzKK532qeWagXm9q0nVDjOLMocoIVIKuoPPNiJU7jCTXNSlgdb6XAEtk8/1Y5GnV4lhrE2QLzFWDSDrL5AmYIt1tPHt0KfwcJ3RgZWOM5owxevRp5HOJAyuVhiULySWmQY5zfsT4IIqY59QLJ3Uy53jaQGnZ5XxIG2mC1xwiObd08Ms5DljM46xp5iqJte48PDzw3Z87+IPff8cp+vXN2gcFVn4oJ2Xgh9+58tlr4+FS0VIzyDTnrAV4EgZSxZGx9ABUnkTlFDcHVLM2g3m39OFhAeuGdVfjm1n+KoT+J5mTRHRwFgvzaIBA8XpIgkdvxuhz8IcZjMMjUJFM5/lPhNogUWsr6IcBBFJm/KzFIK50p57kWNRlxTXCsFoLMqCUSsmJIQ4Mj+PAcKlS55YGcMPD3yPApgXNzCQqYo/+BPXnYlKq0/VGHxB1tUQEU+Z0myHv2d8ZuoXeOlo8mmZh/afwx+R6k8WDbRbpQ1wMIye+AKe0Y1xOxrmQs9YiD4+QMYsCztB8fC45Xsv8EinslwrWQZpTNZshVijoFDC5tcMj5+ZeFJevj1pg6uXVqpy0v6Q8+m8GcAzqZPKESymuohT9kiKMI482QWH4CiRXACOKKZ7AbIyBqfm5l1i+JQxKc6Why/7A9fIxH33yr/nuD3b+4Pfca3Reky/tpX1b258Fqrh7TnC10gGfy4daQdMDEyhNYPVqee+ZbeQCQ8oG+AAAIABJREFU5QKXEl+Rc5PczFMSvhyEegRuGgGpAjeLqFZGsm6+blkCrHfA58t5rEZWtjVHKkHVzhkR+ypQtX53pf3BaWAoP1kIJ8fjZa35Zu005t5cKw+7sRUNtbqnm60gyhWP3Zk6qW0BZJxydjoxLUxKS7nhSQc0Jj8uDV7SBsjfzNdptMoEFARgMjsjXk7dc3ltz3uJGSLpdIx7vYVtkraD6hRNmBEgye/K/H6KEkiAMC/1chrVs/BtgCtbQNZU8pPl9xdDPTTOF/stuibv+WMdh+l9PY8xwVQY9N6nERHUhKsJOJLg5iBrjTqZBbCSirAvnymuBLgoj1qI8MgGlrWrqtN0VLAisBmyC7I7uFq1dZIY5gDLYAjlUmAXuAnjMKxLqBU7HdVkuMiFGpkfL9oQ7f4sQb0T3Ck9zRoB3K7FAmRKRFXxgIWbRr4WRY+m1RjzOYIVTy8dTkSe4iG2gOETfOf65qWPKr1euFx3Xr0pfPEnY14D3wRgfXhgJWE9YvxHf+9H/PIvfMR+3V32MRLywbDeziiEgBbh1jrO1wzz04YXBNbh5r4Z/XDOZ7EUPrAIXwcQGk+9DUZ3WnsYp22M4Iz6glVrpdkA9bkhGLVGDYA4qeOxUVRcuS/2GlYxfbjQxF6rexvzV3sUfE3OsPk5Sq1BvwtAIBLUxCh0W/xiHqN7xCeSWEWFGjlG84LPgY/V4Aw7A+peJVV5QgkE97AkyO39vFHassCsAhy1OKnR+oGIhlLPCUwdHAy6DTSPeobUobXm9MGSPFeLQs9+LCI6qZ0FnQu9AT1cDipRDC4O1IYwJC9C/zzPcgTwju51OuVF/SJ9Z/Sbb1OC7zxU+PzWGKUjWtiqS3PWAlv1Yy7Ywis39lqCqmeIhSdOcmnNi90XUmpJBDoDe4LXyOpG1J0YUdrKfMiHn5uUHItzno+YZ9U2JBahqhvoAw8X45NP3vIP/r1f4L/5r//PSX/45r6Xl/bS/irbGonKdg+q1ryifF6jVkkHTFB1j3ye+/vV8vzqy9vIFcoOe/HoVG76hqdY7IETWCWYuhf1y4DUTQJ8FXgscNsCaDWwAywB3+c8lYefKx+nwt+qKtiWbe8FLe7btAajJeEm95/9O5btnt5zX9pP3+7Nt1/9+Y/55O2FUsu0Vc58pTNC5UAEp2TZaX8ETQSR0xSdglqTmbOAKmAFELmfzOPKvONk3CSrYkQEINyesxBvnlRvybaRpzNECDAYdTaXn7aRaQ7GjM8JHuVJUJa7Sar9sCc2UEIuf5Jpj5xhMkuE5cc/o0vz4GZkbe2btYumwzzHbh5oinPhhXoDyAqE4z9AmOQ6JXjBncyd2hDz63UMRWQ7I0+zXtUGoyJ6gXFXmNxO8QqKIrtEepbBxfGY7RYYTJCsLdYt1IyFiGtAd9YPN4H3MI7Ayoei3XPHRws7J8QgRA9UGkUbhPPaLBS48XqvmRzhYDBsHTQgFP49S6fBCYAkbWJZxiJt7HQonLhqOgamTTmvoRhbYeZ1bQOu13f84o/e8r/9oz/+hpDK2wcFVgP10RBBhvE3fm7nzcev0O2BUap3sIQoQC2oDJpIqAI2Bs2V2MwjUN08r2iMw6XFxXg8bhRSsz5C17GAlFI5jgBuBt2c6qdEYqUqXgy4UUNRJGXDU7GlhydnXlBRs8rM2LZCi1yrWre5MBm4cpw5TzkXAAa04XWcUj2vZqTHf5TH243LdUPEw/bWb1y23fOd+phS5SVqSwl+vpZeEQBhSnyqMKV6ZuE6nqrrtJavi1/wJc49QJaiM9nPunvCxGzW6sraFKN3KMWTSQ2vmq0SIZwTVG6XjRY0To38KDFPfN1KoQeomvKubSzReKNqyKEDhqsAei0zYZ+VzGPBjVwwSyNAlSGdsilaK0WVx9E4jsalbnSBRxu8enXlMPwmVqFuQq2CFqNb9wsxfn+r1SOJvUFIrffuSpdDHGhXLVjkmfVmgX8t1JRieSgukzoIJ8tocdIlooHmtdVwD9swB6i1uHE0RmfcQllTqpuPtfHxx9/hF3/0J2j937FWsRdlwJf2rWurGbbSAO9f34s15PsrsFrrS2Xk6h5gJYDKKNZrniKlBVzVHXZ1QPWap6DqHpM94HgOTiCVuhP3pafydepUPEpsu8GxwbsLjMwBu49WxQ3nS0IVq9LgcxGuzlOgtXpqlenk/IntHlS9RMh/2mbI6Wk3+PR1Yb9urvimGp/HlpMp4Q5NC4aPREoCYzDC+3+q77kT2I3X027JoXORB1uOx6LmVdoYfm0NGxPYZN3L5NkZ9gRsJDgxM2f7TNGKcv6+wYi5oukgzvct8o3DGE5xjvyF1jslVZKJCJwUsthsqixrOrHD8GZGlPK+fPZrhudUzzm95o6NkUrKZRr+RCQKThbNvBzDaiiRqqHgIMMCSkzVP1f68+hN5EvJ5kwvKzi9b8fI7beQY3clU/EQlAtZSIEqsIFeJbEWFtEqK4OxC+UiswyfCNDwqFWzCDT6eWkTpCvy3ujvBv0Y1F4me3kru8cUOiAN1QPVGyI3BzsxfoKLX4h4HpVTGH18h2X+us/FHJcxQXaCMR9rz03LtAtnuWWbw4jNOrAWsuslx8sGvYedn7oAOrhcH/jo40dE/8iVFr/hOvYBgZX47oYXH7xUePX6Qttes29uQE7qmvgF2+MK6WPQQxv/dnvElQgMl852cCFaaYeDjJSp9FEIr0ApjC6ouke/906hIGYc8bdoQbdKqduUDIcTUBTVMzcmWl48m3qR4BRjsKC/iboynNPgeijlCa0Pr7XUDKxPgJULg/nKQa2V4ziiCJsr7T0+vmcr6txqwz/fNj9XYsKbA8u1roMsxftGhpzFL/RczHwByWTRVE1x6Uo1aHZGRfzW6udSo3L1tm0cxxFgwT2j6SFSQgUQoUXC6hb0ghS4WBd7lQIJxFTOxZH4XHU++uiYCTX2l/lOxulNyu9YOzy8G/3X+6BUL+hrXdC9I8MgBD7EOg/bjvTBYU6n3FTYd+cjH8fgOLy/Sty4VIj8Jk6wlMeRlAIGw1xUpFvQMgS0FEy94LDzyofnrhloVW69I1J8zNLbEx5DwRiHy5Sq1Dh+PJKolX3feMUnvHnzOUOIony8hKxe2res3RvrsrznzocvR6jW1/cFf9f8qjVfKkFTAqkHnoKpt+dn5QqXAFS56evlK2+W1w/LLrc4tLUMVQr7PZdK9fjM4z3wRYEfv/Jolq3RqvStTh4PDqg6XxbCyFyr5/p77fMVYGVbI2Mv7cM2JcWGqsK2FYbulBKgitNDb0/+99xzw5XwzrGJrG2LgvSzcGp8HGArgcBaMHjKn5tFWZAAI/plWuJMFRBJzLJ85n+7OvOYtkiCKgmWiQOa4ffHKDGj4k7tIQ7gnOa3nLURDt4+o15jGPTmOfBZu6h3pIT41XLMkxYWx+07PyN3M/gEEVk6bYy1pTKdEDnYDMQTtv09euQCOTNpRCkXRJcrTCKq5c6gEc8S4ErYQHaPQlkF2ZFJ+dtBokyE1LnUyYZT/i7CqOYga3eQNSrYBewau6gxD7p4zmcHNXWgFXntOhQuxtgMeTQ4IojQBpu56nK/gbSNQnGhOg3wZZltZzNoofTpbFY6WGdEzasRjuAzjy3mGAGCJABu2LTJyhFVrwMKIZjh4zDHc7iGg7Pgzmhk5sSVomxc2fdX4Uywb2w3fUBgZSCDKhs2Dv7L//S3+eQ7n1Lqg6uyTL+E4BWkwRd/iSgHQXsqIQHuxr6YUbbK7fEWCDo8JwPPq8IXhd7d8G6HUcrGGLDvV263xygi64VWb63NGkEz0rFU1faIip3F5GKbum/c3renoErWBEw3u1WVlsc10tguHiGTwdFbZDF5zawaUQvUZsE6DcCEOECR4nk7tTo/3rmnMZssPVMuJ+qTKilneV5nXhPY9MY8oQEOv8zrMtnmsKb3SoTPP//cKX0jt9NZV4MQ85hSqrbwk0eAuqRxmwWQjRBubKYQhaUJr4KDa8GLBlsk2l5fPUTiJBEptPCMFfZS3Zs2zCOQNYwtE0pV9gevVj4Ov1Bfb5Wbua7O0ZzeWKqPmSpY1F47jgQpnhdo/YiL26X808Nr1in14r5g8yioiEaOlu+ixGJrIkg3rDrg6maukpgLteEUa06+8O3xRrlsMf89Z05VPLIpCq3wcP2Y3/kvfo3//r/9XXrjBVi9tG9hu6cByjPvKV8GVgm6VlCVVMBV9e/V3eM1Jxp6jYOqQEyX7Xz74W7z1+dmM3K17mbHr78sQZWA6h483e7e/2J5/z3OANyBP7nAuwJ9BVZpVKfreFUZzB2keuB9H9rSf9x9trafBlCdZvBL+zrtZHP8rV/7IdeHB0QrJykOyOjR2sJT6znSoa67RF+0KL31iRsmfogIi78MLkhQ40U817v3FkanOzJ7AK4v56rkzhO45TwJ+6oovZ1zZ6YwnJsAZ/qB7+5kvGjIq/dguoDbbCpLJM9v5QHuHDBlAdlhRl3UeZ92u+eEZZTERc4W+4clz4wTbJ20yVWcao2az2/7fRvhuDXO5CEJ2yFAV9ayirpUZ/5UhpscZBlej0p0R+yCEeCqqtP6MphdDduNvkdO1UXnLutDhc2wHQdKwU6UIZSm2OFOf2vmxzrCPj+Esiv2Huzmf+9UegO9Gb2CNEH6hlp1+9MrI/t0s4ymg2VelbWg+vm6bXYL8G7Ttsw5mflUKjmWEorKEt8ZZAWySd2c0Ukw8VJBUsppby42vDOehFqv/Npvfoff/ad/RGq+/LTtg1IB1RrNKhX4jH9FqT+klh2K5+f0dvOcJAVCMtPpk1GxeniNqwQ23VwQ4fb+5oq0+ARXLOpXjahfwOzMPjr91jx3qjWvQ4QbrFVd+K7jUZUxTm8LnFEVx4gB4AJsHMfhYgRjeDSs1jB0ffA9J+qMEIn4ZMyIUrpFNKJbWcnbBxqwwXEMNEQM2giJyzCwU2GuhDiHeUdEXo9GsmFI1cWFnd+zMOwTQPrilcAxjXxDigsutNZRhKIB1EK1UOL8h3WX/Z6hfXEedYKmmPBOn3PPV7FINpX8fUlqbfprQpTQGLnI2SlIYXRX9MMTVN+/f8+2beiQKd7Ru+e2bXuNquzFAVYTH3ONCVChbD5vRmtc6gMAt+PmEceooG4x3+jd6ZEG1geqXnCuaqGTldazHtmZ/9aN5W/muDnP3efKsI7RUVxgQ/EFd4SC5jBjNNeJlxh7DU500TIpm97/gsnGvj/wvh780i9/hm6/i43dq46/GDov7VvV8oZ731YwtUax1khWPlZwtcqor3lTiYTe3L3+COQVvNYAUPIUML1+uukMbr1edpPAChwkvePLAOsdT6NZud1bnka3HvBE8s3gTyr8+DUced7OHnhaByu/uEqy5+s1dyrUdj9oewFWP01zdoOX1XjF54i+maq8Zn0KarmpklY+ZIFfo5OFgpkRGehHn3SoORxLTnq+Z+aRIesZCQqbIcDSrC0abBKLm+MTgJXO21nvKphJPb8TxzVzvvO9lE8/af0JFpc/J8hLhsxY+mOMEOcIEEiXeV5n5OmpM0FWAJWoMz81m8c87TnSYI+jESGVASWMezfBNCh+51Vw1gU7QeM8BnmaCyopQmGOkpQN5BLhpVjHzIVzhA25BKDaDNsk6pzLDGjZZnAdSJR+aFujXAuy++4si/8OoQzFjgFdHFiNKN1DmTo4usF4BLsNirrCaX8XKSrN7Trr6vTlHmNrhhcOdmNdZcfDE6GCKAWxhkj1uRz/TnmKKVMRk4P5nr+MHLagYc5vRO5XGqfrXEhA5c+CUCgFmg4++vgB0T8CK9g3KFvzweXWL2XwX/1n/4Bf/cXBpb6mqXLQPaSMwvQcmNcXGjeGPSIM1Jw37HaqIQyOIxT6KjDcm1+G0NVDlCNzakxozTAKugvdjOM42LYtZNo9KjPMKJrqeuoXcy0RZYq6VjA7vNY6PSktx7UUj0BooVnnwEJpD68JcOv07gWK61YmiEpQNcEWsVChUXy4uhQ4fmxFoqI0ylY3Wm+4OoyDvWaF1j1srjgfVmoCKDu9O3gO2sALDKYBXzZ3VRQkKlKHL6kWxKBIUvKK71uMsruXZRSdoiBm5omPYwDFQ//iVEjMIzFDzotAVUC8X0oYT1Iiv00ElVAyijWsZI6cCWXbnG5oEQ4untzrN4YQ/Di8QG47+gz5jm40mkfbdq8Rpgz60Rg3kOL5b3a847G5DL0WpRYBq5RSOOo7wL2Ivd3QWlH18RADU+IGKBTZHDzZAXrBhlNWVWD0wegHUj1aKWxe8Ne8n47WGWIMLQzxOVkUKEa5aKhKaswn99S4E2JDec0mxsN+4ePPPuJ3/vN/g3/43/0u736cxZ+Tl3T70Jf+S3tpf0FtzZm6b2sUqyzb5fM9HfC+BtWKlN4sj7dQXsErddD0Rs4g1pp+lX+/Jba7e2TaFpwgKYFUPq95VyuwuvG0ZNUlTiXzPyyogc14Wmh43el7ztpdCa7WfnyuT59r98ZFWqEv4OlDtSLG3/4bv8gnHxlVd4aIm5gR8XDjLw3GFJNo5/0nbSfAi88H0Aomm9d8TLKJOPsDIOyovA8PA+t9Mnsg7vMjgVQ6etXLhCzb+I/j26xpEzPA42rBWdtycDKGUPGc4mAOpQqy270SIESWaJIDHMdESqoWp2JwdkZRjdywSEvA9QCSmp+G/wqgsqVSYRrqU6FOMykjXqcqYPS1SoIvzcN0WwU8Z86iADDFB0R8/VLZMIk8KauIXLClBp+IC/CY7YhGruc1wFOo/bHbSQm8SHxV0FeFsQ1kE+xicJHIuQog2c2Tpo4AVV4XGOthaw0JIVRF3hnjXShAVh9DG4eHLIYgaqgJtAsqhWEHjKv34zgQrXEuEWWXnhAp+mwgNqKvcg6EgFdQRt09X2L83b7sIxhd4cz2cQfUXDxOPWVm5sIRKRbieWxFjK0Urq8u/NpvfI9//s/+iGOaSrlW/tlA64MCK0MoYvzgtfLq0+/RxHevFEezCplUONXgcNW4KmlUK6bK6I0WhclySpfi2vpTNGLh9maiJYTUeXPaXmstPALe8uLUWuYbXnhX5z5T6GHb3Agdi4fHIi7s5xD83hJUrFgoiCrpEkqCNX9rkSLNKMY8Hq3OlQ5an6hOAYs8tlp2zDqRjURBMIlbpcSEWSJmIsJovkBuW6WZV9KWoIwV0eD9Ns/xkagRZRlhW1WDhkf/LDiulsDKR97G8IuSCNlHnxURjsMpn57ICshAdGD0s5DxSLn2ESv/mcTqHrOIa/URtEI/99Y7EeDy1yKUS4IHTk+FX2WYugKky94LUozW3rNtVx5lsJfKrXvdhvbYkV2o4l6ZMm9KTOXEbn3e+MQsqH/eX7UoZSgNO4s3i/dv3tBmWu1wj2U3w9nGhlVxcZBSQZVSi8u/A703VDaXf0/jRiuluMjIvu9s9TWf/twGtbl8u8HTReHFq/zSvm1Nv+LxHKhKYJXAYi3uu6oBriGoQET1wSNVb4G3cgKoBE+5ab7/8fLZ27vnBFYJlr7gJwOsNYq1bhuJ5k/syhHgaqw8wof4Up7nO54qCK5RwPTAP9dyrUjwum73dYDVy/rydZvhxvibTdgeXhEl5P3+INH/Fn5880/AbRN9Yihm/vUSlSIBycQaZ7TJmIwL386NWiYtT5Z9pHdf5xuZq77aZHAKZ63vJadunoMkFSvhIqBClIV08JagazmXjEgEPsTFyYKzZczir/PYYNbrdPGvEJEQmTM7LPcJXkWYQFKLhr03JrDLwsZmNr/vx6RPIl9n3+kcSzM9QVUIUTD872HuYDVTVCpjePRK5BIRrB10BykhRjFc3e9yBrO4eLQqg14S79nVZqqp7WC7IRcPWoxhXreKEkqk5vWsBkjDHedu1kTZLHEQfmsUqfRilKF0NewwRovIVFe4ufCGiOd+WnCjzbp7o6fMvM5hdnspSaNn5FIy3QJhWj7Dwg5yR4IrKzv7TJdnmVNpRAQN5vpknr6iaNjzOw+vFXSlP399KvSHjViJcBH44SdXxv6KUXaU4V6IwcmldGeHF2MViQK92dEEpW/Qeo+LS6C7cogu3FtRYMgsvJqs4X54UkkNMYhVvU+KBP2QM4y9yJHfc4gtFwKY9wkv7JuKLm7o+2XtdDQxz5OqeuZy+aImwJieIg/1h+oefg4pG25mtNY8qhN1p7JZXMUlEjqxlAbRuUUuvu5YEqdY4uo8Ek4slQADky4YXh47JzIzHB9RvkgYlVDny1oSpoKU6uPX/Pc9mtgYI/v1DIHr8Dy5NjpVjaGwFZ0XklM4s08IoQ7oraFxk0lvQ45R3oNuh0fLvB4G3r9xE2GMmXNndbBdN8bh3pCSt7Phsv69+jHp5kmnVRSrCQ6ZNeREwhPoJ+2ANdQcFcOTnJgKQu4hg9xRYtejHQwRdKtOaSCjex7plRizYR2V6uNiucS4tw91oFq0crl8zCefveJv/dYv8o/+p/+bd5/f+Drelpf20n6222q5rGDqHmg99zi9v+fzCryiNtVWotAvTwNaK/5K4JQ0wIxaLZErfe1lrsDrANta2zcxz5UzuJSvL/HZzgmqsgRVplF1CQOowhevY6cJFnPHq2BHnufBuQ6kiZpG9Lo+5P0kP7sHWKdB/jyAegFWX795udi314qVDdMSrA3LWx0n+GEy11SUGfuZNmJ64WPXI2DLiqHjfpijOkc0HNmaYhAskailFlXufLVL7qM9MOHS+SMiAWziDYO0sNyJS9gkOn/rPL7cPgBgIrD41A1w31cqRp+KgGc/+z37tJaWs5pHLJznZ6E4p7r2mf9umvfzNyb3MLfSxU7Qk3EY1DNQTDSc/xp5+b5+9bCZnSJ5rmtCwYqrO2YKhoYKoFMAPXJlgcFsN/+7Do9QRVTLdgdVUrw26ijO9BJ1O5mKLwf5PMzN1aIMDWn9zeeXiAMzetji4vlOYuL00nEB7ZjtKA2TxqzPZc2BZuRdSdQ+E2Q60dPOmtMojPg0o8bI0kwLIEtPQIJlzrSYdNr7rtPuzcCEUsuF66uN733/I37///lT2vHT0aU/KLB62Av/wd/5dT765FPG5Y2TMa0h1j0xfwzMQlJaxEGRVkrZEAYjVEj66LTep0DEMDd4vdCsh7DFlnoJ2W0WeS8hrSgSSXN54UUnjzBIfVAcbEDKh3oh3gRuIVMxB9ovWqegOU7y1SrBQGuHLwx3taNGhHfSu+MXfHCFM2LWRyZNzevchtFbo277BBBFS4Sa44JP786ymHpo1hdcF3KQadir2KSSJaBaJcsztH/yp/NmuizWREFcmMBQsx/xBVpVeXx/CweYzv6zCL36Vz1RrKQtZOKSnCVENuImgXmUxsYA3ebtXRaPmIeAjePoNBG2mN0FdYn/pAhgs/iybRJFp52WKL4yOCjsA7OgGMRFqxLLaKgXiQiVkFyPonqzb6yhGFWKK2BGDTKNmg7pRJiUDAmKn7rcel88fNig6ubHhKHFGL2hUsE0RF3M+2MYwsbDwxuO/im/+psH/+wf/z7vPk8Vixdj56V9m1oa9Ovz/evnHuvnXwd8LSAtDYvEYRn4usdiiV3WusOLkvt2gWusQ19opETlYWUAaVVBX+sZp1J8vg9P9SgegfcC7w0ed+j3dbkSke13j9tdP6XwxfSmcda+ast7a7/25e91PblfW17A1ddpWxF+5Qefcrk+YMUjEo6IzkK5tnrMBZz+5un6Nmn5UYaGdNplDkp8b/UQL+Mt2IzAMBkvPHEyg4RwFnBnIzyxD8ICfgKq8r6bNtCcFhltS4ftlwHaZM1MG0fIrOUnDuE7XHcqHKZYms3+OsEY8/vzLOV0AE9AGmBJxII9c3blabafion5HsGomj+2dkl+35JaGA/z597ztM/jtQA+s0/dNJkinkLQNBVQmwEhkwAexemeud6oGjUO9ZAQbRtCVLhB8zQUVw0Mv4tY0iANDmfqyGautbFQTMXANpBREdtADn/DDkw2XB2wMayiFjW68CCKRwaFrGM1c/FyBKPcQAwamaOnYQf6fAu7VhchtTlvksL5FLgLhbrt7PbAdz4b/OG/+twVyf8qgJUAb2rh3//t34Q3n1K3nT7EC5xpiiU0RrcFkPgibaJe4G5EEd8+Tin28NhIdEq3BDLnheGgKuZSRnHmtnF8motChqE9J2ngWS4OjtPL4QZuhsPHvJjj2o7Z3COn50ywO70XLoCQ55gLSgJov5B665TkBRvzghWIorfK6H0eVykuxuDfF4iE1pSgzHZOoKi5MJE8voBEXyVlYOVCi7oHjLtJCCvQWmh62LJtLFyFWBx8Kmbth7M+gec8adTnkgDQHu1zr0i34WqRnJRCWxIhNRfnuOqD4uwJuBaiIDEfxtHQItRaPeI5DK8OHAuuuOS80yMd5NlMCo7CxEVC+jzOZZH2TFlOFaBoKCjiBZrxhSu9iLkQK0IfDqrNQEphq142wDRoshPkdoRCETiGnfSI0cE8H27ePEeARins+8Zl/5RPvvvH1F39Zm0jQvJPF5qX9tJ+9tpPAkrTuli2vf/8OeBVvmK/y/bTMHnmcQ+A1lJZaxpXSB5fiqdnCbEk7ni9vDxk+wmHsirKZx3Ne7n2pAm+K/BuLXJ84WnE6h5c3f/YV4lZ5PM9fXAFTPcAy+62W997ac+1XZVf/uFnsD94TrLhOS3TqZlpBBmZOg13F+FKIPEEfj0dAct3vE3bKbZyZUH/bKz3Bsl9hS2W1D+IFALft5tVMsvV5Dbnbyz7stOGW48R3FabtBBOTOX3Wpm22ymW9bTNVAizeVyrgZ5AKgllT3Yyf3a5qWaEg1N06uwLDaMw1o37I8rzyChWArGZDnB2sjv+NY4zWCjxfVn2kRplTnPLfKMzp96W68+ECTQiKOb9Vtwc2FTZk70oxk1CZ2B4KkrHBeIyPy2M8XVS+Fia52vpYVO5Oy2Ym2sGAAAgAElEQVRj2QTrih0VoYJWr7dFAwpGRSj+vhU/J8sVytNT0s4l7Gv3hY+4FKJWWZ6nBINsglKYNMM5zuMcs2W5srBFSynU8sD11WOIhd1PkJ+8nn0wYLXXwg8/+4TXDxf65Q0yGm0YdKfMDXGVtBGJkmYDGW54jgFHc3rZMAc7FoOXgMS98OHfyNBoUqnyNB05OGWsRyTA3AAGkuVGJk7mJDdkyniDhvRlqN7FCBkWso54fSlxwJGT2PpgtIYqEXUQZEn2FE1eboylDVo70FIcxAH7thHConNxqKVMaqeIAxEbgyhSxcmrZi5oIg5mijg/2OtnZe95s5Aiz8hSeoLms2+F55xZ1JMqE3h6n4gX9cuJZiz9CI+PB0V0qg1q9AsRhSx5QZiDmRFjBrKIXVhUZh9QghPtKNT7GQlhFEFq9F7vjG4zd+64HZSQTDcdUXfKAvC74ASmLjZSGtvwS34u4nJeoN4/StIXRtTfSBBmUqKSeUYXJQov5s2POWePdjCG0/xK3NS8ULTPTQ3arInX5bDhkV9/+Pj4jcyjfyFyieDzpKJc6lvevnlD2XPiZZLvC7D6/19bbwA/bZur6M9QuwdPz7V7EHX/+icBqZ8ArnhmN8+Bnvs0ruWxVXglnn6leDDbFOzi6QtPMMtXBdLy86QBrmJ/s76VwNXg/RUsI1b3+WQrwLrETrOA8NoPzzXjy7TA9e91LISnuVnr88/a/PrZaEWFN6+uXruq7mgWt4213CTZNXGVWjgg470+ht/bJpB5ur5n1MrCeHfDnieAiPie2w55rzqN/3mbJwz3dBbETvK+lq7hDDI9WVdEpq2T55PnsNa5mg7chH6y5NhIAsig+8cHpZTYekwQttYjFe4AWwKcCS/PDT1vKtMoTkf97KUEbCbhRGaCKkmQNc/Ri9l6+gJnlETE2TrLejPVG3Ens4pgGlHJlGMXF7zSTT2PavPoklVc3U9jvjhGCyVm84LBFaTapAuWKuxqPHAWURYb3IDe/Li9XlRG+aL7luieteHHoIoeXkw49d/IUw0hDI6CH/SB4eIdhlMALWmOUud8UXHn81Mwk1TPcDRIsIgmrl2onJJzOuxaFe9HjTmZ10L+YoBmxO3Kohf2fXdgFQAsp9SfZTp9MGD1ycdv+U/+w7/P/vpj2HZ6E0Q7SGWIq5b10WgjDUAPH+rsBEG00o/3ky9pgZaJ6INBAIuTQ8twhJyqMxKVwf369Qk6crrmRTsvMJ6IVqzelkz+nN8xj11k4mJcuWeoEUEHbCFJ7smbg7IFxU9y/75wuWJPSFAYoVDokvNjjFg4oor4UvQvn1PtJAF3LlQ6FxtLnDnPISdDLhrFFIpSOIFVcrPTKxO9GlRGP21XC8pDiak5PUSuKHO7PUYtMU8wkPAoeMqQgZ78ZxvnmI3BWQE+nEFa1JVpWnNJU+lcr9cANoRCUgxJrWy10HuntYMxGohHkW5HC2l4jVvACcBqdRCzFaEP/zz5y6Ke8zdkoHniwpw3ln3AKW4RKxCKFyo2Kxzm6o8tFCZb6+imlK3GIpQJw7FfdcppRjJzvs7bjhiE2AmZnCkJwJVqG7U2rtsDD693Sr3Rb23WCvnmRvhL+6tpX2X82le8/033bXfPfxXtq9Tq7kGQ3n2Wn38VaHpuP/L0+y6z+uVdrkBqpQiurxfa4DWiVW85YUzu64s94Ed5Zt+Pd4eW+72PWKXwxWuixlWFx3s64Bec0atEfY/P9NN9/+TB2t1nygmmJA7aeAqwCi8qgl+/XS8Xfu1XfoGyXUFLUOfDkJXIV7bBSIBjp0d/jp/otKscNyUF0OYozkhNeObTcDjv5WnvxH5zOzgtyjQqcn+cUaw8nnmLzCjNZBnFMScok9N2MnMBrlQEBGeJJAOD2P+aLw/OVJp53tOOC+aMPO88PGXrn85GWe6zyUJJ2yYBmaz/h2P33K9vO4XJMvIUbBWnziXwyj3FtZXbDqImq4UNWSHSKCQRY+ATL3vl/SQJrtQ8jFhyOwdUpp4eY2rUvbrjp5wuFwEszkfVeBQXFgPx9Jwe6TU1jl+8r8fmant0KIdgTQgdOqT5fsdm2GFR/zQWM6sBqkJuncqQoAKGvLkE4IOzULVfB143VKLO6BOhtRyIzKtP0ZA5H8mzPZF9zvkMzIigpqgOaqnUrSDavbjw13RGf7iI1b7z2Wef0cprpLky0bAvXCQAgIJJwUurOgrXUp3OhnpC3GhIVWhZUIxQYvFlWoGjN0+QS9URy5pDQlXXCk3JdCMiNrhIgiWFbOkcxSMSOZkHREIoMyTo1b1j8sTFV2uJAY4crEA2x+ON62WnNc9nKamwF1GvHucExuW6xfh6HtXRGlsti/HsghTzaMUvttbbCRBzMbD02uTiop7Q2E7e8hiD3lzWspoiA0pxufXee0QFfcEwPVF/9peg0/D3Sapx/CkQ4l6EFrr0D5cLvQ+uV5fVtElNhCHed7Vsc9EXTTpiRKtUKJsXUe5HY9+uLqG/V9pofsPhXERbP9DWKepg7FI2P5bWXcEwor8mRimgpWDWKDUofkW5bsoYSpESMoCd1kYIcfTInXNqno+Te13GMFcSpFNLndK2itDSARAgbAyj9SO8J744eBHkFsqrEiqP3v9adC4sRYTWBltJSyt8ONM76X066MDOZX/HZX/Dv/Pv/jqPf/pP+Re/96/dK5lI/Imh9NJ+9tpXgan7bT70b97v9y9zjjxn4CcCee5cyzOf34Ore3S0/tY9wFp2t0aN7tOxlJP+l1GrClygRrQqtSwybrbhzmMt8O4Ch4Lp3f7z7xW0PeJDcPCUCvgKx06vJAoKZ7Qqn+8fGbHK3Kk8uR47z/4m/k4OYj7y81w37O7vtQNfhHK+Tiul8PDwiqEbMhqwYXYQ6lwk0yDzvTPBPik4ft8Mw3mcwCbvCVPiIUIiNp2kaWW4zYM9NRwdaGiUaDnZN/Nzkq4WzkCWlWM6c20Ck7Rr05n9xO1vbrfVcEyD59EnwMn9Z+5TrRn5CgbU6E8iWF9yNgXYGiNspxkVi2N6QnXLVAub22TeuFtBbu9pnKeFV/cEZQkcs7sWxbuRYQ91YYcn924LwRDx0i9moSidQh4OGGbQIWpYEjaD51O501qKoJtHtqwOtkul107ZlaHulC/ALsIFwqNtM19ft8JNzfOuEgsGe0sBGRIpB7iAzjBqS2CVPTG8/IyCyXBQdnPxDZn5VR2zxhgHw6IYtFSEPgUqZtQg0kJ8GEoSijAy8BKAag7GCXItxm0Mm1L5c1bFVDEbUdPVAx61NHrZ+aUffYd++0P+9I/fnxh7zozngdY3AlZ+uRfCJGaosG+V73z0MXK5hvdcGccVNKIRHheh9I7b+x1UeDwaah1Pqhp0mg+8W99+7N18kRFBx3BpRXE63BF5t0W85sMYHbTSjZCtHrE2nRfdGCMiCRUDjm6Tolg0RSz8wh90BykCVCWFFmwMV4CbRXddyeTycJk9bwb9sLlNCcWSbg1XQBxc6mUuMmXbggrnF1nrLqVqvSFbod0Ohh4hJdqR4YDUKWjGYz8o4Rmpqowjls4w5LNgsOAS6EUKodCBy3/aGUafi2YsoBkZaq70lwv6yIhJnN9eN2oxqMWB0S6IePFkI4CNGTpcPEOiNlkCK1GhWobzhcxHyurr+15BhXbcKGVjUy9ojHVeX3cHWGNg/QARtqLUoM+17vl7YkAftDHQsvE43iNmbFZhq5R+ODg37xtVopbXxq09UsVXpQKM8JZ4Qq6yNdjUL9nDcIELQpq9DR6b0zy0OqAqJYpFq4tzFC3uZCA46AbH7cC0UEuh9B6Ole5jN/ALICJeccjYgH0Tur1m3w4+/t5H7K+dwsiYozEXmJf2s9buwcVXbZOL+zqOudivn63vfVX7SQm6f1UAPI32594vd5/lts8JVWS7l2XPFu9JYdaJuv+ZFfysYhb5uuAu4A0u6lgnRQNXQuL6k2WHx0KqLT99bHe/YTyNVq3g6g0OrD7foa3g6hVfVghMwKTxuvFlUJXygwmQ1g64p/89B65s2fbreXn/OjTvrUW/V7wky8Pl4qq6YS3a8AF3sYVQhLWkrjvYat3d1CmgNQiBAoguTyvQb+piM44FyHRenzlDbmclTBpx/3miSBz2RQpCDDtpinL+cGwXfCTBr6sw2vPWk2AmS++kiJgbJA4SsySPR2yMIZn/Z16cNp2+JeXU/WAmfomc9NENEU9OeipI4a2NMeGLErfX+CxtnIxU9T48vQVnKVncdCfNMh8h8JCOd5up6wGQLK8vj7J5ConnIE0VwKjp6fuJ/rSwl9KuDZQkVZDNnG1XmXVxpYa9silswpDOLoWLCpdhXG2w1cKjCO/NkAgkSBGqCn1XejPGYRNcjWbIVenhoKkG+qDI0V2tNFROxECugvVKP7qnLdiGOC8RX9waIhtlbKg1EI/ODjvnw7BOi/5L5T8NW9JEznpVUdczx653v1a0SOgY2DlZU3pZgnWUU9PcLjPbKNq5vLpQtoBuJ1r+ie0bAau4vGmYI0cTpA9X/mNgbVBqnd6FYQ48znwevzB7f/RwZ2/czBUDXVnNi4MpRPgRL14W89UTNGVebBJCD2aGVk/81OBFqQotiwz77Pc6V73TbaBa6XZgmEd48EjG9Kr46AAnOEu8V7fKCC9DcnyHmQtK1Y3b7QaRSIeNyPmJ39CKKjy2yEMi7uHlvNglFl2RndvtxnW/+OCPQd3qRM8zXG/nrdCI+mBauLWGVi9ojMFoDjY7nd67y4PHHHbQBoUy+cW9Oz3xuDnIrCrsl90X8vQYmbFtvh8xGOIujqmOuBTjC0Y4w4xaIj8MzwuitRl2zu+O3rlsO8fxOBfvbduQcCerCs7Z9ZlZRGm4Z6yUwtF93L0PnB56u90igtpQvO7ZoY2qWzCB/HhL8IuzUsDlcuE4DvLuVUTnYlk1sdhgUkSl8njrHMMXhlIqW6leGL74zdOlcuOamDe4SBAeg1rrjGQR88TppRpUkR6/tVFEOW4u1uGHXKh15+2bK9fX4cG6CWduxYtX+WevfRX4eS6S89z28jW2+arfXQ3r5z7/yzaS74/7q8CS3G2T53KPiNbvrABrMYjuA1srmPoq5b4FaMkOV3UK4MfxWH9lZQ2+A35c4N0VmtscJ5h6vNsYTirg+kgBi2T//fgB7DUnoFrFLK74tf/+K/p4cIbL8gfXqJVxAqh74C53n637vgf7fz1bwI64uoLKFl70gXv+ZdoeFk7PMy3BTRgN9oQ7n/2eMaaDNuFTkkokwRUsNDoSb02KoEw5df+gmMxclpMJqCe1TSKaBWcpkaTg5a8sUR/PF/O3VTWM2Mh94ZxZbhv26Kk8p2UvUtxBPTpnlkyAttwyQVzsq5aYz5aFi788C3PmQzjfRT1/TeUJCPRhCrbIvC+HUIMZEikcaQ+auQ0DnmpSSo3fVszcMe5pHylCL7OvE6D5kLjzNohCaMnfx52xEjn/4uDDna1G3Qq9tFADNOpe2IpHqq4CV1FK9HP2ZxVhE+HRXMn0UKEpjAa9daiCtZBvN+fbKAW5gDQ7VQMJkHpAvRb6MTzXioqyYSFg4ToMvqCeTn4JO90DHyrpdO4xUBbfdzg8Sw5MVprNeXZGKE/lyzm/EkvgZXVOURTXFbjslbo70LS+rl9fvY59A2CVi6fFQRmvLsL3P9mhRFRpkRpvxxFS4g3rXtzWxsB65zgOSgk0bsbRPFJRSnFRBE+4odlgo5DhYtHCBJ4sinbx3MfwfdedMbqDk5zk0Rll37x4cO8c46AgqG5Ol1vyq7bqAMaPVR1MjLhohl/8JRaT0V2y20qCJ6VWdfBSZJE4N47jYAwHeRmlqqEMhw1a1j4SxUZDTCO3yS/Q42hspU6gkQtWKZsvRIJHDkWjnlOoG+Z6ndSy4otUSnw7Ku8wQhhiDKy5JP3l1YbE+A47QjkxFgfL3Kyz4C8xU4owDX2/5Q5cs8FXiBpiGIzudaNwOkA/GmJC3V2OPx3JvbUo+CYBlH3hSSpi9r2HfoePfxEUpQ/P9RtBXUxEaUGvEIxLrYgMRiG8aGOS7roNH8sSapYoY0R+GeMU7HMSsCsdaqEfLQrXuYHijoCOUajqYH1E1MuMqdTYPcTngD32W7YtBF7CIzbC44XEXKthv7gXptaN/bLxW3/nR7TPC7/7v/4hfTROCtBL+9lpK7hZmy6ff1X7OlGur2p293qaGMv7crfNX3R7DlSt76/oR/iy4oPefZbb3wPPr6AZflWkqtz9nXTAiz9v5WlJq4+WXW13jz+VMzD1bodbhWNVF3y/bPxcxGqtcfwKeBD44gI986wyt2qlAtZ4/8aX2zquYznJjFpln63z9KvAFcv796//uranQLNW4fW1kJGqNTqUgg6kPYLftxlOsUpHpb/lBrWLQQUjIYTAsiLkiIjU+fPLDuS8z4zePYUjoj1RvmmCG0/bcOf3CGVc1XoCLjKq5YrQfaRkfNpsp2Kz53vLKU6m8RviQlfDbCq+JQjsPcW9FMwz6IsqZZZnmaE4tyHtzDv3vooanGk7RX9rKFGkIb7miK05acQ4ZP7PVAZMxGNuqg+ToNcJdYtcohC+0ohIGeGNDSC2SoDn+WbU0uLoXJhC5nj7lHK7ZJQQrwjap0oJaiCea4WLhl1QrggPIjzIKYai8ZsbUILhtKlwA24i3GTQJSJXReBIIOh9Ua+K9IAr4ufPQaRVmdc2HhvYxc/FGmaVEX3jYFNAgr0l/x97b9crWZJkCy0z9x1xMrOqq7tvT8+dnjsfLQRCSPAAc0ECJD7+MzzCGz/ggoQu8wASL8xA30FdlXlOxHY342GZuXvsE+dUZnb11FwqXYqMk/GxY2933+62zJYtE2KHBIyQEYlM9WOO13RZaABQW0C5BsbQoAGuwYiBaFKCHT7ArGpBqQV/+s+/gV0F//C7x7AxX1/LPjPHqiCpA1oLfvtX/wL/7X/xN4wAuaBfr6Py9vnhAbCOvV/gUS/DvMPRmS/ULvD9itYbalEoKDRg1qEBABRC+pkJrGcnZMRKbia7gWIEDuC6X8lVNSrBZZTEAXjrKLqhW8emZarWLQsbgGHQ1kpZJnegN6rMZTHf9MbErcuIy7iRO8zaWHgStJXgEqdynTipYBbgZpyL04N1Jr8MPSiTJYAcZM6OrCMFoTQ4qYwhKGWcdFGSCUUKyomgiuqDEiDCYaaoUiGusMZiCpo1AhTQTYGmVNoTGXLwq7IP1eq5wdZaUaDBX3XsRi8EYnFyc2ylwjsjbHWr6Oaj8rnEwiHKsUggN3w7uT+EN41h82hOP5RHwV4Ic8gYjZsSnKdti+sEasEoAu0CoBRc950S+dcdsgX/uQjajf1AgONhRrkzOsYbVLEBkEqvC0RhglCsjL4t4TxA8q5jDFvjexGit3YFtHB8nCInDsG+7zidz5Tp9/AaaUXVDQ/bG/z8F2/x8BYwXLJz8H0LxJf2j90+BlS9BL5e+v6n/PY9gPUS9euPPW/Wa7lH+Vv/v4Kt9fEC5e8ZyIpjhkd4vHwPXB0FLNao0pkUwHvASnA/2PUA1iJ+78CjAh82OnV71rBqmOIVR2D1iNu6wG8AnBR4OoMKgSvAyqjVBbfRu7x+xy2VL/+fPIj06edjjUx9H7jKz/zU23RmiQp+8c3P8Nu//A1SLnuAKYTN4UYWTxL0MiIlCrMdCLGrrNHoEeHK1CRuSwQXCWoSVN2sFGkXhYS1WZ95V4MqyAO6+dhjKDqVEZpbhwU/rgOAOADvWd7l/krl5osbMyJxouN60jieQhWsUZlgiUAnziUAY836mllzNNkgHp0hWACtjGlMJg2iTwNWhjO/RO5TCp6J8g7nd6KIb0b7wpjPyBIsDfxUxSujbwmwFJDJxlEoJGhzHRVeSAtKG5PH4hzQqqEP4cCJbK8EVlIBqzKC62c4zsIVgfL0iDNPeRva3rvP3CsphM3mggjCoVQFOvtGGwYV0AHAFP3aIRXo2qmhUAC1CrNYSGUDTzoXVmMULOp+ptMYSvsKAdI5SwiyXULpG8sqE+NGwZCYU8YUirxXVHg93TzYYTLuG0Choqha8fCwoW4IDPP97TOAVUxegFKQZngjwC9/9g6tNWw50dzQ+w67dnrm+w63HY4dMBZONe9Eo97pFekd3XcoDFnUtfcw0AVhLIawRecEBzBuMk8vhcY52OjfcZOJhk6/CLoRgG2Rv0J59Yy85GTLzSH5zSF5LWQ+11CY663BuuF0Cs+NNdRa0fsOqoUb2vDu6LiRSyn0W8T9rBKAQiMqYga3HSYV7hZglAWUUQrZ14t89jVBrTuqC7pQlCIpiBK1oxQg9THRP1IRUAYlwCN613tHqYWgqgjgnRNyqSOQYwAwuqehUpfRPmjl4q+KIg7bd3qPPOl0PuaNu6CIAoVAzMywtx1t33GqBaVsE1jdAGGuhs12mBtO9RRG0vSYMmzNxE/rDu+cy3UrXPAqKJbhFDwxI7f4HFEg3zYk1cJ7R3LBO1VJUFTRusE7o029d5gqnQYqQGEelFmLrEMujh0sSGyxkbjTg6CiM4mzd0rKGwYg1aj1BfMBvrqAi4dT0UddsZWv8NXXX+Orn284vS3Y3xeYJ83nS9Tqn0b7FFD1hwCo42/OrWS29bWXwNUfo62/ma0c3j+AofHaGq06fuYYwVoB1uHzIhMJHZmCR1y2Rq0ibeBBGDjKQNI7zDjRCqry7xFTksnoeyxRUFiDiZ64JpUAM7fqzfI8ylgJcM2o1ZpbtYpXAHMM1+d8rLlVayccO+NICQSez6cvwIptuW/C8VkFeHPeQgU4UwI8nK4BpqzHHs3ncBEjFWFFEhDZMIaBiCoEguF2GcIWvsCqBFQ5ZuHInDWRMG2nsMEgWV+RDtpMwxh0RWRUIa87DN4Q2OApLfWuwu7SkvRAgi9PkOk+VZ9l9mPS7RjRScn5uOSIXrn1cMQyLcSiVqqOiNScqyNVw3Jmz+Pxt8MpCwmwhNFzSNsprp9KxZHr5QiFYZ5TGvWjX3g1kKBeZkFgEdooCLEthM3ZAwymwBfyeuN4qgKowpVCFya0KwoEWgtO4tjg2CIylf4bgeMSc0q1IMwVUL+PMl0C2mm7A1dxeAHB0s7rV1eoEcR6B7w4a2g2wM+FQhdXwLsGoKRYGOmAAbacDm83gnrVChEiNxebkdS4p5hqEzaoJKCOeZC2kyXAGrfeiFjm2CFZTHG8GBWonnA6n3B6KCibwK4aAOvlffAzI1acxDDBuTjeFoubOyaNNXTrMNvDm7DD+hUihqIc6G4d1/2JSFJi8RgLCLmiTDYLvq0BtDUzlBdAITrUxgVOb4RqDRWQmPACDhQQkz4nok5FPEFEcWanayHdy+KGH5GkvJGcN91WGfmCIfK3gAwPayDhQBMztJ0LAZibJRH14IK63CgxoQFHrXWGbjWTQ2ORAnOr1AEvk1ZGdZnwQsR3LBIjqdantwuDx8IiBNAegNXBc8zQqS8RQwAjVJ9/l/AmOFKtkdzo3jtXm+CUa3qS0lsVoC29VFRD0qC/xZjF3JkRKgm+tlM5MnKXJO6iBIoOeifgDkWB70YFPxFG8koNgOexkdGL5ABOJUCQc4wZCZy0AgqpFDRQvcbMIMVIhdTo88iJIm2vDIl2j41Ut6AERh8jnBWs4yWwdd55LO3x++4GmNI7FRtTKQVbeYPT6QF/8ds/wb/5v6/42//5d7Es/BiCBF/a/XYEN3Ln+QgsfsjfPRrEvrx/BFd/jHbv2o7Rpnt9IYfPr4b/ERGtn83PH4DX+hVgAqg1cnUsEBzgqiqB1FfxyL8fcAuo8msnzHjSezD49BgA6wzgqQJPBbhq6DutRYETtX2HCa4yQPWhAHYCfM2tWsFVju0qLuGY0amk/600wHt9nvMiKDQ3xsZLc+Zlg+T//y0pfVSH3IbYRPRdKg0ngPIeXvZQYAPtlt5bWIcedJQJitN2ohKw82XDzT55e0Z++7fHXpuACkBGCXLkPIGOTpXlESmSeTRS2+gglZS+HsvMvGdVaQfIAaDxU8EccZ+GcUDDBKIj//gWES6vxy9lzc443/FGNFIcAc+6TjJTW/L/IgsQjTcm4JuUPWRfEOkt18Pz8/HTcSVRFkYxv+rRD+Y5OgubJb7raa9mNCdoSanqPmy3IihCJcAT/IYgXIBR1kWCNQMIijuqCKr7KDVTVXCFYxNl/roCtpEiKq6UJW9gJfQGFgjeKNTjO+BXwJoQXIH1udwL4JWROY9gjHtEqTSuo48edANZRRy1CEhJMF2D6jeGgNePnEcRnQOQjL8xX7OicvaxiKLIhlIqfvaLt3j80PG7v/swP/9C+3RgJbyQDM3+xZ/+Cv/eX/85HIItcqmoVGnw1gBMwAREjabeYN4YzYlJkQtJTh5zHwXTHARVNJYd4osHM1Bmgh7iFoNIHZN7qt5MQDUWnTz+uNlm7lh6VgDMGzT+n5WQaNNKhMRZyNVcZlg/7hAZgzkX0hJqg0UZnSN9bur2MIxJ8FREZgVtUUZ5rM8FK8EeEiBwo6u1oCYYHDPIYlLOTc8Pk8ScIXkpiioM91scn2lHuZhyTqhnnlcs9tFbHv2ffFc4DQQfi6QmssRYcx0xphEbyr6PnDEfy2qu7jE+gxerY/HL/L30ZvF+iQTNoH/23VmsWmTMg6oFpoxo9fCelKqj9ga57vGcEUN4RL0KJ2xsAiWiZhJAjZ+etFOPvkuvnYjCRDD0WoZnbY7v2Nmy2KAQJI1rjYVFC/n7qhV1O+FXv/45fvXr3+N/w9/HdPipGjj/1Ntq2ef/V1BwBAg/VHsNXP0x20vXc7zee/8X3KX13USj1se91+O12MTvfuUeFfAgYPEgM93pK5AS+DWm8bJ+PA2bJ0zo8wbETI8gpfA7sP7v4wa8fwu0FVQ9i1QtBzkr0E4RtVqLBacplTvrSv2zw6MCkVz+vM/W8bnyXjkAACAASURBVHkpoinL31i+91Nec+a1/+yrt/hnP/8aDu7v8FQz8xGBGoApGDn5+rSXcp+btlMO7YDLOdRw3JRviX3YkU5NDFAzbKfx1bSK1uuYlPth8MKXu3ACj7ST8r/zb0FKoXP/xXPwsBjCaWJkdaJhOsh6NnHRYTpM04cbMiNsNuwDWfdTyHBgpxP9CBYnGHPA1zU6fzp6QQWaIPXmq6st+dKal5lqMr4LMBc7/hzBgrwFI1ULCaqYZx/2ZyGNr8JxEiFTMP7m2hQVtYTBi9QN3cEgU+FhoeCKcBJBF8FT1IntRdBK2HRN4SeDXZ1AqgC6CbA5rAp8c0atGqNWKyVSdANRGX9Qqe4CwMcQcTwyppiGo08RFBEwVeh2Lxuz7wbY+5hUVAac35mgnCIWb9894O27C36H93fG7LZ9XsRqgkH85p//Cv/Ob/9i1FTsbYfUCjhgvQHeIGKBQBvcG3q/IiUReQNZhOD4kAA/FtKOI8FRHNZD4nKRJbfDTe9kpQZVioYqBQsspBkRhXothBhIcfPw/CS4SqM2Q49FglolEmBo3rDjFskQechoF416R3GdyUQWjxoF4qjBjw7q7C1oAQEVPS02qF85bagcRwBGwQTgXDewanVD2YJw5usEAjLSIzFxMtE1bfghMaqsBabC4sW16AJkfC68Cfx8yccSGQtgxp9yIRMtwVSYtEgHkGSIsRgKoze9tfhtGec9ej08MklJEOffa4E7Fqm2CC0zilhiMaenxYf8O5yFebdKnrTtndXFQVEVx2TmiCS9wrFSG2Dc7JICmDLzQ/JWHFUrOmbiLj1vE3zBdVAOeExBR0PRE+dZLpoytxTmkhl6o2pldqyI4rSd8PBwxulBgWLwtho9X9qP2+4Zq8f3j6Dij3UOLxnCfywj+Z6x/tK5AR8Hll76e/3/vePgPvNtjVatjzXHqpIC+FZmpGoFVisOS5jzgKndt4qj5yNF0x+Fv/PdG6Dfpf/hFlydhWisJ6haH5mw5ctjBVThxbzp0/XiU1H03pilZXCcFz/kfPm3vwmAr796i1/+4pux15n1sTcxLyrYPIuNRMGsBFQBJnxxBgcwGdQ5YLEVZAFd8xj+7MxkgoCwf9IhySBWioUFftHM31rPKw8z86DThk31uxVcCeaJqM7fSbpfvpmzaKgrS+6bcTxfDoR5jEH3Os6/+LyHfZSpHZa0Rayz/Agjw/bIq5Ts2/nbrLeU18M+5BglaJJxHB/fSRtnAVarsa+YkZcFXMlYpwRZy8qLsDhw4feS/seVQPgsQuf5woIqTrJbMccuCCYV1QKbA10EDQwkRMUjfBCgFYefBHoS+CYQtaBIC9W9K6Ab4EUYqbJKQJVri5cAqxSmGIWyYYyGxSQKxmbghrQGZY7lCoDDPjNg2mhjJPP/cR85Qr18WduErJ9aK0pl334feePTgZUT0To6SizEJgYVQ+sXuAOXSwOMhmzmUlm/golmkVtlWdSro/UrujeIdxT4kKh0yFjrt1Lh1bOOGY1mRxRZQ4TvuAhU3ZivElLVOQk5+TWofTZAlxaq/1nbCV4kObTsfrM++M8Z/VFMz0YCkBrFhEtGHdwgkUkzACKPCFXBaSvovUEiN6c4kOp9vMmYPCcQ9ARi6vHbfN97TBGWXSflrArgHVULXDrcZcrBm0WBOXJEa4iMkM89F9zVhpNUOUSAP8OI7iQllblbihbgT1VQw6ugorBYrJBgRyK5E1kYMIUkdPCFFfQ+dKMa36YV5oZteJhI0eMJ8Lq9E3RaC5jmgtYbWkTgVBUFNUCSM8K4AdKcypMmQG9AKAKeS4Fc2YeAQaIQoZujGEZ0UkEaoQvw2BqSp/xQC7oADT7mFamRjCS5UX2noAw1H8ubVmOMM1IoikvbqVRzUkCDXwwZycTdHBa8ajllQWfm5tXtjPP5hK++OeNnv3yL3//9FcKiCV/aj9qORuoRVN2jwH3McbL5C68fP3Pvc4KZg5eRiR9yxtw7Zz08vwSq7n3uGLk6gqlyeO8Q2UpD5R5OO0arDpErqcQ0Xy2PFVgdFQFXOYmMVOXfT5iaFB/iPShwfQAe3+FWsOIdnketzgBKBfZjpCrB1Qqg7oGqjFStCWVH2mQCsnttpQge6YY/3UZD2RfCGB1wFvnevZHil+p6zKPKMaKBOR2aBFoWzug08ZG2U7BCNCW6e7yUjtsEAcH28DBmM19qSFUnaIBMEDX+D4onWTI0JtgA0ikd/B5JoCLzjo6DDbZI2Fkuub9jXO9wp4Zj2yPCJ0KLdBjGWECZZ1oIvdY8j7Ab12AtEpjIsAHZQTIdvwO0BYhNwQo7zum57iQ1jYeWebwEuQBtHikRMSnhlA76oUjMFs4FuEeagCNL+dQVlClCAVAGTjGJ/DV1Clc4QdUZjFadJUq0Gu2Yq3uAS4G4QYzR0SICU0UD2TRdWLOzGWe0Avi2GPoGyFkgF0GvYAmJ7kBhDrspKBWvCvQCQYXIBviO3SJLUEg5dBZwgqBEydXYjwKgKiUSAfHET0gEn/caQMzSrIdjPVlsOVYYgJisJmd+fwA0TcZPKTidK85vNlzez3vyXvuMiFWE5QC8PVX87M0J503RbIf0nQmCkWNTsHBCyVUiFTAGisozhnbdUTdFlnieQgiptGJoOyXHW+tQqYAqvEc4V8YtiN4dqqmUwjwWLzkxHZl3kzdA3jQKD0GDGVViRycn2lFL5DaJjETEGUL2AHU6RkkdaP2KWjcCjzxu2C9ExToAS7/uY2HSsUCFA6JQbr0Zi9fWrRLFJ3QHsNWNyX2RAFlKgdg+1ObGggMemjk4NYxvWhHDuxW1qVSEoG2kH8SSbkFbCG8WQ6+RAadzoVy9QYh+tFTqQ3gRCus38dpDuMExqH8ihm3b4L1hbw16OoNUzki0jHEcIDPHLWiG6grtnYm2EUGiY8ch0iPaKtBmpIf2giy6KCKoW0XzDoUBhfKe3TvUHWoOVVbj651VFcxWtazwqtwszlxws1uSupfzODeFjrnZuHMzeXt+gIWEfusd3SVrLzJqFxFYibFGzmMzqJDD/Ge/+RX+k3+p+B//u//lJ27m/NvQXgNVz2kos60g6ftA1fqZ1Subf6eQwQ89W/J6/PD80rndA0oruLoHltb+e+31+O49XLlGq9a/V17fBpzrDCRlftU7EFilQEUCpYd43jCBVIKrC0jBSUD1If4vAH5/Aq5vgZ4hsfd4HrVKtJZ0wLairQRWaSAe6X8JqpIGeLzwe52zAijBfYPj3rz6qbV53VtRnGshs8U7xKNkS1j7YbHc9NQQiAhbQ0AFYs3al/GFmf8jAdJo85jNPTHtgXXKc5uaeUmWSrr88TCbjrYTS5RkNGtaCAj7VgawGbbT+oE4cQeGoxogpmGtrqk4KDITFoZIBiJ60S0iQvGq5Ocw7LUssVIznUAmuNFht/n8v0915zxWOl+mXcjRyj5hnw+8uCxpc+3Ofso+4B5PmuZNHlo2SSshc4fSrorrilqupoKh2Cak/ok6CwMLAVLVggrB5o4KxwbByYEagh015l6FoEVfFnecRNGV9L8OgrUmjibADgmGDnBRwVMJMHUW6IOymHB14CTAFbDqkOJRwLgCdoL7DkOFe643stwFYS86wWQaTxOez3nI6KUOZUnJz4piq0tqSjovNB1qGPPBB57IezDvG8VXX7/Fn/1G8H/87d/jtfYZwCrhfcF/+Z/+R/ib//CvUJQD268fIKWgSolJ3OFoMGuw3uC+A+gj/0gBXB6faIR3dk3StyImRFRusVSYo5SKy9MVcEXmOZHqxq6oWimdv+/QWtB6Cy3/pFVl2JwL1b6zHtO+M2pUa0WJUCtVAm0Y7orI39IQgogbTJVeITej5LlnfpUB1iASqoNRaLfWlC4XtGtH3Tb0HpGD8BSxwJugxH2kmGIEEApUADIoflnXi1ztrHGRkbe40eKaswe2VEIMAKWivEE8FweCX6rSbKgZwk96ADCoCz1cRTPidTDqbFnIYxFOr1jvPSRlMxTPi1EP+fNaGM1rjFzmOa/iIb012G7YTif2WylDqa9qKP5FDlwpglIJkFwdm1S094b9umMrZ4LKZvT6CGtQ0PGUUJC1HcR8JNWKMsK1tyjWOyJTnTezh9hFLrpaUMoDIFRp7AoUx5DddXcU5dgymqgT4FoDlPL1pZSgtzpVDkt6FR3WeiyurKd28jPevv0ab9++h8gVwKRzfGn/FNtLanjA66AqP3+vrYDCl+eXQM3NDo9pOP+hk2a9ntcA4D2kc/z8qgaYz0cAtfbXMfqShxPKYB1V/465Vati4BK1OgP4Wmb60yq5vtL8KiYWesSs+Zsq6ldMdcAEWA3s9X9Q4PEMvP8q3lgpgce8qwdQ+aIl0lqjV8D9aFWCqhSxOMVZ3OtbX15bwdW99lMGVMcm+Ms//1P85tffRA6JwvsOLHlGCXrdaYPMNInp7G2tsVdTmMLTB59zfuYqSYCb1qhkm7BE4htA2DCgM1oyIjQTdxZTM/YXA0QMvdN2UM088NxUwpaQ+d3xiwlOhkGbaQi3xZEFCAVci5pWEyxZD2Exnzk4wyaQCXwyRSGvdTo+p+2EAYRsACE52jDTuhlKxtNZLXMZzU87wLpRZeZqQTDqVI26TUCq0PGNdc1KEOzTdqLJRbVpGElAvqhBxrdFAK0K2UjHe6gVpwBUJ8moFXAyQ3HHVgr2sAMbHM2pHNgkAJVE7EMFO1g4GKK4uFMJWQoeHdjVsVcwfeKskN2oj7A5sAFlA2wDvAJoAuohbOixoFJa3uCLY2cUtg6ZRdUCwKG6wWSHJnMtgbzkWPvow7F3mY6oJ4fNMfPiYuqFUyFTWooXbNsJ23aFyPc7GT9TFRAAFBuueNAdp3pGg+FcEdQzUv32/QoUD4DCrcFD8aOq4HrpqAEUSq1o+w6RAgVV+qx7zk5UqWhhUNd6ghkrQHNsp6JdUpDLViOvv6CjM6QpGusTc5+uRopUbsvdDEUol505Rm4WlDZH76wtQdn38GwIQixCoFuhMQvWmapasUVxYnHDVikV3/sVgKBWxUNIrYqx/tb5fIoldEZiSlDceEM5w+C9jcXULcOVpDluStntKpk/Frr9lLCLMLPd7HWpZjiaOLQwzF9Lwb5fcTptXEgcI2QvAD07lmxqJjPqGJM4nJBFC5kxz1JLugdY3wHA3jrc2shhKyAFMqvNd+/ojREsAGNxTsqktw5sc1obHOYNdaNQiFZyZUUEUgu6B/ApEZ+OuS2hVkNnzFQ5rEowWjMEHeo0kIJL0k9VcQVFK5rE4gQKYVABsURF8Su20xsq8DggZqSkxhkYBN2itkRRaKnYraGWMqqfmzduyKUAKtg77716OpMWGm4zFqeu0IjabQ8ApH8xdf5JtSMAWF+XO38Dz+sRferv5XOCpSPoWn/nKMv/0mc/5ndfAn7Z9PC8UvzW4xxB1bE/8jNr5AXLZ1cEJc/fugewshDM4ZHYZq1f9U08HjDqZA5AlUBrB0HVFRNkrYAqI1YO4P8F8G9OwIc3gKdCxgfcKgMmwHoA6YA3cusJrGx5TtiW4Cqft/jlezTA7Fvg+fjnxpLPCcK+lHVgEyg6qhiKVu6XAmQmMpzKuSO/KoEDLT7mT/cwpIV7LR25dEoOOlNGY6ChgEyD1MNw5MjIcMIaQPsgZM8Rnv8Brpybd0bWVHXMBJZNiaiQTRENhQ5gQGqhTPwAHb/NNG+CyaTClZxfjpF3RfsRUO2oNYoYO3PKSpkEywEcM3ceEoJvM9qU1EGk/aBUzUuQ4kCkJciwQ0eUJPsDgrWo7xjhiPypVkbTgunCYMFyHMdMZ0GIf8RPJkCWsEcgqWrnUSpHZpipIJT8bNhdghDDKgIvjuKGYo5z0VgNPFYE5lh1YyrJBq5BFUBzAowmoDq0KlcLVVxjvp5UCMgAPEHwVAQtJdZ34/LSEHlXce6ZlxrK0D2k11VOtNelw2FQKSF8JsMec2uRclMYmYpAQNakKuAz/dB0NItGao4EdTNsaUTUDxkt7ixbI0uOFaX5GegRFWiNgXulfQawKrCop/CzN4pv3lWUkxIxXh+jaBzpW1DWE1JMwKXKE79cniDekaFNu3YUqaHlv0Mg2LTAGmlUTJkp9MpD0cxgeVsbx4f3sqALldzgAik03gmGMADICNUCsLiJBT4qggOMKHVBFA8rw7UviMhJZy6NAaPelZuhaAgjKIvo9t6iDoFBomaXaoG3Dtc4p60Mb4z6uAV5e/fw/phRcQ5A0ToWhlqVkR4B1G0UUW5Rnb31PoQ2NG9omx0goPcn7lkAHpEvHk8MOBedYn83FEgqEJYqMItcogB8mt4W9xDGWHjWngMn8fvRf73BhcxagcNN8eH9B4gBp6qslbaVSPQNIyouRUthFDAXbgHlSzdBOW3Yzhu0BJc5QKQ1hoS1FtS3Ff0atDynUiAUMPUBUqrOyJE1YBfS8SAAquK7i0PFsJUNPcbDAahz8UrdJw1+9n5l4eFaFFBFbxaeKIL1rTA/DSJo1wtKKdj3BiijvChl5NsVpWxtc2A7VbTegJIUE0ClYKsPePPuLb76+kyHRmzSX9qP1V4CGEfjdf2cLI/vi1x9TEsjOH9jrdGxeF+Ggfy5gAqH3/nUtnpyP/a6aWzcbyuICOXaTB7Y8Tzt6LXHK7+eTTChSm68bTmT4yi8jc8ingdmEvqOrqtwRhbKOhYs3oQOI8sPZd+tou8bntP+8izWvl5fPzZdOuLe3PnS0nAGHOcqeDjR6BWPfQ+hTBtKaINbI8kqoWOOUuvhCHHQYRdsksw7SiEnIGZ/skQgU20XGFGhHKUZiw7DHSnOFHfesJ00vj70kSfFDXyfIhpTLCrhxFTlw3idBwswgsnoYS78MociR4maBZG2EbbPVPdL2OLz1vcsIByO5eiDEvYXMaoPen4KeY2iwlhmvs8/BLoAtbx2gi4JO6LoIadsnRFhE7kLkqvlcOYOIUsPdQg672EBpINSfRsgBorodQCd9cAQwFpMsF92BuJPgm425fFlGf/ouxJ2goGrgMNRCm1oLQrLNAOPuLaRFripQLeKa/fQ96P2ZBdGpaQK5ATIJkMO1TfAqsEKmHSFAumEs0U18qqiP12Y+5dOmhHoaOFU51zlnIjx0gDjOa+DKmqZluHhVkhgHzaUuQ0NhgRXnBOKohXbtuF0KgF8nw3naJ8dsVJ01GJwb7hePqBZ0N501j/g+x41rYgyu3Xs1zZr7Kiid+a2aPDZvAPWO7obSggKOEBQ5QCLvVExJAvJPbU2jNX0vqyoE/GORqSlW8f5VNFtvMnQdoRkM+ibfExkThGwcJ1JOWNROYfA4ib3qP+UYWfyYYsENc9otLt37JVRM0QkYXhzBgiZnpJRuDc8NGIGdYHGZKc4AoJuuOHx8YLzQ0F6b1iAl7MhF8jWGkFi5IdFgGMILSRvFe7wdiUnNs8PiPpPRIS7OKRHz40odlxQ0uYUI4qS3prxGwKcThXdWW+KWCVUA5th745aNqRSDAv6BeXOHd4ax3erQTWlp6GeT5BzBR5OBNrd0B4bpDmkxwYiCDvDGe+2WMAkzQqCIgXl8a2TppEA2kRQuuO8KR47c7cESgEZQUTf4jhx+YltqyhEC3YHtlqA+H9PxUoVNDNI5eJSBaxlVfi7gMOto4MiH7JVtMsV+uY8yhbQC0hK5+n0BttDDTu5YppvX9qP01agBNxGT46RGL3z+T+0rUZwbqupCueHz+Q5JJ3m9UKJs90DiMf3v+96jrk8acyXw3tH0OWgKbAvj7a8tjybsSpvhpEuh8cVt6GlK8Znvz0Bv8ft49t4eHzs8XAWGal64WwG8FoBWAOG6tuzLlz/vsFBa/8fuYyC53PqHmh/bXxeTuT+0m6bgHng7gZrO+2L9KanU1WSsu/BNKHRbFho8AmSPNVmEfoG9OLTsTmNwwGQJHOW+HvNIj8pAVJYjbfTKb32nMullAmkZOZXjeYAAtxlzu8AaRJRmGS0OGL/jzIpESHIvnBP4zkMHdYmQVcZVEpZnD6ybOkIO23iSNod+XqeVxrXKTq1t4ZaNXpjofGFg9hBO6tIRKIEtEuCZpkOY8BAemMLiptjlraN0xIwMmgdWQSabJJw/HhfwJXy0QHJBaI70IHijEx6c0gDtEukdTj61bE/KK4CXBx4NMcbEVyEa9DJDCaCVhQtQKcBsFJgVYFaqM7sjrYbmhE0D+BCrDpSHYYdG/940k9l5olJpGa4hDxF5JLHqDOSJ8ndyTtnQGbeJzH/DJEvJQ6RApPUX5AZqcKyo2VZDXjQbZm2gdCIkFrG/OOcom1fyoZS47v+MvX583KslMlu++URl8t76OkN3OnxOpWC1hqpShHKzsrhiGLBvTWYObZtw6U1XqMUZKG7FBnoOwsJ5+k369AD1aNH3hKBGc3f1rjZSyWQ2urG/KbWAWtD2ALgzZBF9AaISvdMdGoJwQPrbUQGRiTG0s+AuXqpwEMKWzXwu3dWvxbBdjrDumN/ukC3ipEsinmz5bam4MQohR4HFpEjPVEj6Dlm97Ku7fuOh4cHQEJVRZcPWJL2BLVWwKldOLdVG0MtAngkyBYNEYy0veIbE2iSOmjWl1PhL6XC0ORAz4W9m43XCYgVW1ABPSKNALBtG6oqer/EZiNozZiDVXUc6/r+A2CGUz3j9HDG6eEBeCjwU6HkeutTrccxaJ0+EncFYrGcFi70FvOh9w5zZSJoqciQs3WD9c68NXF8MIN55iZILOYBlGPzSDWh1hqVd0oNhMyoIwBorVSELCUWA9IK01uSYWxIbD4auWMjeVOgpfD+UI1i2WU4IdyzWsWX9uO1412//j/Xu3sG8NH4/VyqlS+Po/GcwMkOn5fD871reu3/2fTOZ440wE+JyiU4vCfKsD6vAGt5th3YC2iB4PnjCLau8+8nA75V4PdyKzzxARNY3Xu05VBHcJWPhIYvwpfXUpvkOK+OlMhnKOwj22JBfWkf14TOSGs7er9CyoZwtUeEJuwlmQ7c7Gf3HvnFpL1NQKQgfSEiXpGTknUnHQiF4tv7aKQ7DKDmI9eZ+SWp+OcRCaH9sc6TaUQvoHyAtHDmCnOyIczBQhrfs0uGocyvpjGbqQSM3NCRvcHN0VsIlA3AlN/3ccyM/jBS4aNP48zSrn427bt12kWYOVRzD09wkJG4iLDdHCEukD/M6EkCAg9wiHVcI39unN/tGkZHsoEROo+wojDI3giqpJPBIgGmZKRMOtCA4gUmgidveHLHFYKrOa5B43MwT/563UPUoQK1sHRSVbQi6HBYs/A7h92HXHp89rwDMBnsp3iieErmg6kytUUT50aKiysB2zLvb+eXj5qfjCgSV3BqL/2pHhoXQZUN224JjyBpmXPqapxvXMmYu0e7dd2XfjBgRYP2BCa7UfLbAGVkxkwg6rBrg2ggU7MAVx0IQQhxQduvRKWtQxC1F0wY8bHsz1xsiDfzvk/1nBxLKND6jlI2IMKz6OzkFpG0UgoL8XoosCC4pVGclxTiUCsZi4TA0JERxNyn+pBeSzFIviGR8FZKQTdG9AJjMWKFCMkb60adkLlNWQfJxwIk7ug9J9C6QPJ6PXLOAIzITzdjKDbt7bhRiwOisRCHrSbpPVLmMqVTyN1DYU8oiQneqCaTk62iEMv+yBB/AJAeleFRSClEAlZAzEc/sgAfI0yX6w5I0O8yN4gYFXUrFCyJiGcthaFhi0GpBV4UUpi71CCoLtiqQjaFnApSkYQYn2OnldPWd4NqRVdykSmmEnW9Os9FHcFjJl2vIkPrZWwuRYBNqMJUrcOhuLoHP5w+oC7JZZ87QvK+W0i517LxuEpa63S/cSGREp4vToigGFNYg1RHRzOQGsAQ2/BSVqnY6gm/+pNf4D//r/4D/E//w//66UvAl/YDtXU7XmluqwF8jFQdgdd6jKNh/DFG7xKyH5v9GrVao0FH8HUPYL12Pmu7B6iO//9YQ/9etOolgJWgKnOLDjDGG7B34BJqFK+Bqx03Eax+Bb59mClP38bzd5jA6Aio8vkeqGqHx7PRXC/xo/DNCsTvzSE5vPcp7bUTmObXT7vRSCxAOHfDuSZpEIKO3rRtMhLl0X/huCV1vtOWCIVlGq8ZDZij4bGfAzLAzGCRZAsDdZxT0uAlqVPhkPOESxGNkZlSkXBgGp2cQy6T3ZPAztJjO3IL8nhAOlxJVwyVtziuLNfj8a202jPWBkknd9pK2TszGhgnjKFW7DLA17wjJI6bdlLmPvG+oGgYDfPxcgIJB2S9HzxlO6If4veDfzS+7+O8KCCjwpubtEmDgDa0QCFNKavuyiDG7oP+K02ABkgHFFQPRjN4A66bUsnPHVcBrqq4BhOqmeEa931RgZVgxSgBiZkPprRnhMqc8u+xtAybBHQASBcyf+JKzZyOhUUkDTEMKrRTe4xT9xlT1LBwOrKfJYeblo+T8aYqMS495lnORQwHQgznAFBjFqZJZjlmQIrFcfYqShQK/ou/+hP8n//7/4OX2mdTAX/2tuLhRGCF8L47gI4eyf6dIBsDZ3KCxENEWbshvSZImt9yv/FyI9vGQh0mFWlmlGNVZek9EkKtD7dI0gwl85l8eiyY9CkRDJAYLx9AIP3/PBMZKJlSoDlIzpsCzMVS0UFT671DtxnpMeENleBrALhBz5uroi+/mwmhTAItowYFk1Uzh8ynvR6GfNXCPCnkHItQ+Ui2dBQhfXEuKDGZPBYQkMNNpZSZ17Qu0BkFVGEekrsRDcY1rfLxuSEwAI6ge07ua9IEcvw8xsh6h4jgCrBGV/RdNwqGSPS7C5Nf67ZBHrYB1Dxj1ZD45enVMHe4SkSyYnMKg0VMGYF0QEy4SEkulSw6LErgXACosegzC+wReNUSnhhEHTIAUjRqaUwawuzTlQcfG+8qf5v9k4mYo1Aej6cioVLJ5Fms4yOK86nib8MR7AAAIABJREFUl796wBeD58duqwd4NXTv5bas+S/3Igz3jFt/5b31M+v7enj9JbC0gpnb+Xe/vQSgPuaz99p6bfn7+Xc+r8p3a1LUCllWft8J8BNwjajVUVVi/egBWOEKPD5QAX0FVh/iLDPidC9iNdIklv+v7/nyfuz7HwmmgNuIleI5OL/58J3XPupH7pzQx8y9n147b4qazsNc98ceH3PX5yjQNpr7PwGGDxDFz+BON0/zPsHPBBSTmpW/QTtpvfdlgASRmY+SZubc/lcv/owZyY1HX8bxEoyt84z5ZTqiWxL7l5TY5xawyPyr1XbCKF8CXzpuGNTRh4gUh3F18Z2sgTSPCCCcx+7La0ldnLZMOs1HHy9gIA4+xkvGgAY9EE67Kw1eybqvaXxMCiCV6GIdMwOawgsgO5i+0ARoDul6s8x5Cxtnd3gDnorjojp8RI9u2Iyqf82ZFyUurONUC1xj5XSCKo+z8uiG7swCc5VRmisdvZQQnPNOHHQk5BRPe1VkCJuYyBChGHMt/j8ZXWnPTXuSDLKct0v0LPewOemWG8vnZ5b5OFUqZ1pTjq+CDLY3byteW9c+C1ipAn/9l3+KX3zzDhKImvOFRYEThcOi0BrCS7F4XBBAK2ljjuioAAn01uTNH2ORRjGh5M2N7ZHUaKPmko/oUX4si+7F15dFhrWIVBXN2w1ocGdn6hjwxUPBT4xFjfc1BykBX0ZlPOp35c1dRIeqyZwYGZKPIfY8TtZ24gQtkQwqGc1Y+mGelQDOSIzKQvOTPP+5oJac3BwojOUzDpdjOL7hAUiXeWUDGOWZ5KIWU3x2GJaBgzvVEKf8qoRwxLgQiDlOtaA1eumu1onZEF0SoHUeW1G3CjlVbG/OjGblzaISgiaAW4+IOhcygQwRFMTiwDUw4RCgHVSrFAxQln9LAB0VQS1KHrIOnxsARr6GSXywQzPhOGuEGSal1Jzz18wYRRwbWQxU7BLijKBqYe6ZIDx37sN5kAWcaQ3ezpsv7R+7yZ2H4pautRrEx8faVkP2npH70kbgh0cCkyNwynM5nv+91+995jVK36eArmyvXef6OIhUPANWK8y5Eli1ClzKLbBaAdWOZ1RA7KQDfqfAt0KA9QF8dkxg1XELqvrybHgOro7w0NLIfGk4b6bTvbmVH7r7hVcO+rHtC6B6qYkAP//mHd6co5bYDCPRRsL8/7M7y5d9NeynNB1TrjuNy2Grx95xA8AyMjJxCSaJLn8o9xSewTqSQ1Zr2Dqsv2R5sPyOhAM7o0jDcLX1l26Ay5yjEs7eaSuutpdIFi9eaPFh3Nzkpcu0QdJI5zlkhzyf+/O4OroB49jxMV+uSOK37RaYZVfPHgzg7Jm7NWmA9x6ef8vBMeTMs3IWkaJATY988eaMWMUiIs1RKnPC0QW7Gx7NRjmHC4Anz2wuwvZaFL0wr6oLx7G7h9R62LLC/+f3ON5IDDxt6EUtUYy2XI7NGJUBivm6ppq1LLaTjzjpmJY3K5gogDbmv2N+wJHnZREAWb45DhjRLI/ziZdHoW6Z84dz6HXa/acDKyFH+Lf/4tf4xc+/BuBUxxMbggGaRFpYRLDDEx+GH6+DXGIfPOE5+ROwy4Io3RFCEwl4ZPlu3FgRjUm8mhSs1efQA3jlDeFxIx5viBIe/nyvlJLLSUSWlqoBsSgqIpolglOt6K2hlCz4FoAwFi13Rrd224e0qHtGj+bNbBGSl+xXway7sNzsY6LGXC4h+uBGOe7pLUnaHh8OGUEQ9egf8xt/uEYEKg3yHkWUs01WKgaVMCfqylOdn1qm0/D8yFj0h+cpzkFL5LVlPTMwMgVJedVYFJzwpwKQWvjYakSbYrMRZXE6DwPFnPzbGD/JYouGWPiiP5x1OzQsmyHAUYRVxIXlASQih0WYDWixE5gFzVTmAuHLNXr2QUaispYYHC4F3ahY2eAQJS1E68zPy7nADUhjbD2ihrkJF3pdRLDVDeeH5ce/tB+x3TN+12jVCrSOf2fzw9/3jNuXwNURiAATSL0UlToe+7Vr+74cqWP07TUj/jXAuFIB16jVCldW2HKEMBGxwhXoG3DVAFPyPFq1Aqrlvb0TWH2HGbn6Ls7oGH3a8RxM3TvbFZS9NII3XfciTjqa6tOIfR1UAS+P4XHeAF8WlJebAPj5z97h4eEEINfrcKoGJW30Z67/wyG9kJfcJii7ObrfjWYO2wNY9tcVWXHfGfu4jFMYe31+hW+lIZLvLwZ05GFF4sNw7AKOGwfruMZpvzhCGMMMIiX2SYtIUNpOtO269+WXZZnVPLe5v8pAONPUTICVZ7mef9IJw1k8+mn5TgKmfB52z21/yDDadZBMZqfz2VdAlflWyaiRBF+rU0gBr5AUseggP88QCoE+FhtpygiUSYieCp7ccREZQhYn8emsAYASKSBF0eOkOyQDUEH9Y65VlwBV2T2KW8ZZzOsxJ9frD6ZPzql8TwWjLtW0HZexXefPMvoZTBj3QdheyUiyjBq6DyXJYYGlHsQA8whQMWmnEtOoqLKKxSu206cDK2Xi/rlcUaRBUCMXiEp/pRS0685CrMICsxb5Ku7Gv23hrsbktd6z54Y3ovU2omG15E3mgAl63wcdkFr1Gpr3VB9MRUCzWdAXItDK2gvTUeSsf+AO5kMtSDo71wEppHoxd4mDUDSSRNGxcmcBChlYb3FurEGQUu8J0kop2K87ipZpWozIlc5zySJniBoWUcyYF5BPpIolCEKcp5mjxuRPL5hEdCp9PuqRXAoBgnanJYzz6P8SkQ6J2hUjBy6SuWYBvuzqZbl7AVRl/2e0qpQyXmM/cPPwnqFhXm/RKGYs/J2QKgnQF8ouKpBzRVMCp5qS6DmkAkjmHu0UFVGP73EIocEmFQOwOyNXsSkl9VOyToREvakuULDgXhEAWrF3jlc3G1FXHR4+RpKYSKyhcpkUAY5SD26zuQNRD6O1jk0LpAR/O6aehXogQGGXrab7xaFQ8pClYKsVb979ITWQvrQftt0zbo9Aai2mdARW9yid95JvXvK05eaev5uv5fl0PActaZjfO+Y9quLHfuY1kHUPWqzns57zdLvMxz3i3SFihQ3AGdi3l0UsjqAqg10X4H0FPsgtHTDBFHAroQ7cAq40oRJM5fvr2b4KW+7hH8l/Vhrg943Px4CtbEcw/qXdbWGkVulQoZgEt7pQ+lMddHdNQ8+T8uekCuY+m+BIZOzR8SMAcj/hK6rpyOP38vdoD8xUihEFSzZLHD+Pm7nnEagC1ZknKCGAWYB6Fr0dqQYZQdIpuT6iV/OeTbEMHkqRNEMRH1Q+UQC9L6DN8uthqKejeRhIjN71zGWfv5mfS8W66aTEjSzFJKgtIG6tXxXIMwXnJkidTuYSgYb1kjOXLNerAargoChJrv25AijgHd41olRgikKCrOYUtdgB3510wQ2QBkgX9Erm4GQy04brIa7WRXAuGkCK59plmMKjSLCLAL2MSJWFLeZhew4bv/tSd3kCMZo3QjCmAvUp507590LxOlnH0pexRdhOQZHNiFPkwzkm08eJeIeNVBIlYY5V2qL8qQU3IKKXAAS00bbT687CzwBWAu3AAz4A/QG9v4FqwSbCWk7uUN8BUzTrY3Foe2OxsRC7IIKk5aoq2DN50hmlodgeKXAOegJ7p6IfRQN0JFNS8lwHsKNSX1Imxh0yFwkFvIfQgyrO20a1uACCM9mSxzfzUXiWVK2OqgWIGl1l8H193ES976ilYKtRISukQi3EG1wA6zZAFmevhVkgzFUDvTaIyeBi2LYTrvslpNPjZhwelrnEmRlaM2xBL9Mw5nNRFoA1twZg5WtbyRoSDFebUZRhStcbRihGMeT1J3XSb8Yg27rQjA0jFnFxRVUWvc0CzO7BcQ4JfsTw7fsV53dvoJVqeigVHawS7qLwZtj3He+++Qo4VZQ3J2jvYdVE77hDmoWijGIrG/y6w68dVoQFic3RrcEujUIZ1aAnRVdge/vA7ypYh6RGYUYznJTJnt0c57Lh95cLDAKMnDAH1Z0caQWNQvDo2PeOWrfhqTQArgWtU7TCxbFtFXu/UlrdYlyEXiYPJ4UWRd1OgFZ4vwZ3nvpFtZ5xPr/B+UGhVWHXLwbRj9vy3notOlVxC7AEtxvuCnqwHG8FIvdA1koNE0zzfz2eLp/Pz2YEyw///0MA1b320ufugasj0Fyzko6PzK064UVKYN+AywY8OXCRuxGqoTqx/P/yFvjOJx0wqYB51gmYVmC1QpMjAMv31888C1a81OhJw+tg9d6XVrrpPQfMPYD7pb3ahEZjxQ5YhcmGUT8o1M0EFjbQLBbMnG4fwMzSUZlg4cYgzLkRew24vwzJaQfS6hSQjZKOzZHjncfBgslzDoXxYuH8rVpjxZHlO9N68igqjJJ7HQ3lBHUqc25l7nlKnqfo34jTxXW7AGJ0EA5oZPk5H7ZM/pM0wlIoPOXDdopLikOsfWjmobmcYG4BWOlsV70BmhIS66uKIO33xeGjQCQyAWnbuBNgugWgBuZKUJa/FQ4FvMGj7hP2Aj0LbHfoSQmoAmglqIELpAN976i+QQrQ3dBEaTvFmHVz7NZxPp/QMsfKLYTTsqdpw9J+E8g5aYYUyhIEs8gd3gzoSpqiES7qVuHFYysT2pXRb0WENhwEVQoubcfMLESMTUb48v9zrpu1UfMsnecQgWXtM7GBEwx+E1nLw1gwe1RDhdn7ggSY21fLhlJ57v5CDdBPB1YRbSq4AN5gtpPSB0WRUIPzNB6DNWwUFhBDFOpaPBwQXK/XcWNb5CLFFAZAL44qsG1n7PsFW9RSsiBDOhyt7cgNI4/TIwrm7rAuDHGCPd5bZz0iMzxdLzwnpXeHEZGIhDkNVrOGp6cnvHmorK0ELHWhYr0xR60U5WBJKsN+ZT+oANtWKSPf99voTN7cMnGxe/I76b9MhZvHx8cZdhZ6VJI+4GPhs1iYoj8KgUIuD7334SFhH8RkxFIBPsZDsy5XAOD8rJYCcx7LQboewPNZQVWqDa3TLwv/RQfA4uYtpcD7Hl4qXpeqohbWlSilEHjtVwIIc7jtaEKlm26N52Qtpk6MdykohRGiFvNCNoW4DjCmeoLjOjw+7bKjXxqkAV1Y9ng7FZy+eYB3RzGmcHanQmCOpWrBpo4Ox8UY2ermsM57ZM5RgaKgmYxc2MwDM+tQsLZYsw4Timf0iO52A2qt3LQQi1PSL7RE3wDeO3prFO9QjfwMAZwlAB4eTvh3//1f41//q//rExeBL+2Ha2sUAbg1ao8AaxWvyMKueYy85xJoZTsCq5eM6hWQ3QNXeewEX8Mfu/z+0QA//t5rEVI5PL/2+ZeM+uM1GJ4Dq44ZYlrB1CV+ry6PDbjW26jV+vGjSmDkYz11yq6vIhbZ1sIGK6DKs8Qrn72JVjle7oZsd/HrcT7de3wfdfMLoPqslgZ4ZqZE3vTIJPIU3MpIFQYAoSM0YEsoV7nk/jsByZpPxK9zzyha0a0NcQrP4qfhEBxOx5vjTLGJhC3c3wlq3EHFuRAwE1FkcV9B7q+8rtYMW9UBhpJqiIgwTGA3aw6xViTtTS2sW+rWw96ZxMg48QF+hvEdkYoUjtj3KAOz2FyzF+b3Zx4NwdOIRIGAK39XXMLIn6JUAT0m5V+AZCAlKyhzimg3F6pnx7nwM1RUdu+Qm/wqhUgJKBScowb4VSCbMvqwCWAEUmKAuqJfDboJ1BS+d+wVuChw8Y4nCKqkCEUCcJ4MVfXIyDHwM4ys8gMGCXZN4Yx2zlHrBmsWzEbWiCpQ6EMFdodUh5eVdsd+Y6S2QBFlcZIG6KPHY/7TkW3jezkf2H8Re41Ilc5riaHXqJc1fnrY34oE5qmJAJm2bVi+AOh8/+Wv3uF3f5dE79v26cCqVohdIbajCMGFdU5iQ8P5dMLT09OIenRjsdfefRjlsFm8i/k6wHXnNpLGfAIsVcW+N5i1ccN336FS+dtmIU9KSp/1jG4UpPIeIhGQFERHuzZsZRu/595RakW3Hb0HzSsWB5UCLYVIWGaBYQGNVekdkouCYkZhAvSUGr8/FBEZcUBwZ8/K80i2HoGnAmN6+CjqC9WgDSb/FCOsnZ9z9JkfJhHgT8pACExswWGuqXQXQ0sxDN7wACdfhscHSIubyncfOUM55QiMpgR8TsZm/cYzttL/MtqW/Qrg2eawtwYRwR5zBEZZ8VIU12a4tCt2OLRUiCjevH2HWiukKMqpsB6aB0+4CFArFDod7sUBjQX82yvsqaE/NXjrUC8s1hvouavTs5j00Yh8KgDVCmTUtO3jWhPQZR2EBJNMGY16GQ54AWutOSag8qwGXnHdmS93eXzE9nAedEgANxXTu7MoN8RZSLiWsXmTt04K63be8Df/8j/Gv/5X//0nLQFf2g/VjoWAV6N2BVXb8v80/ldAtkZrHLfRpGxZjyo/43Gs/Ftwa1AfwRXw3PS/9ztrW3auF5vc+fulKMna/IVzPH5mzVhKVPSA5/S/ihl6WoBVPzFqlRGpp+Wxilc84YYO+FSAbwuLBH+N+z30UvU4x4xqHdtNLSvH8yG52xKI/1DU3+9DdF/a3aYK9A7J3CCRUcvQEWkUrc333Ad7Y+yJg9YU+zloMwATENzssZbgCuGEDid3OILTZI005Gi519c4N4zhbr2jKBNMEgCp1AnGBEihAQhZMmTLrSIWAWwGtUshktTFKbSVrJlMCQAIsHLi15s1b4qoYVzV7eqimpTHJDBNZ05Coluhrrxudo5LFLR1WeiE+f0YEzdIiFMgqYWDyhjHyn6XAQei/9P5SueYo4OFhcNx6kyi4rnGmuYF4iXyrBDLnMM3oVN4N8gG9KtxG2kUuejKXKv3zjX0IWzObTvBVLGrACWc7h5kRc3xSb0AdqQn7e/a0RtBFUsqaRT5jS7MKF0RoGCWN3JAhPVUNe6JJGM5cKgtm/fCYmO60/YOlRaLvEUgndbzXmmtoVQdIJrf57nEbJuBBpGFqRUXi4k1fvObP8Pv/u5vca99OrC6NPzlL4F3D2cADAObGmwHqgqul30azcj7gZs/w9bAHlLkGQHpnap8Zoj6RwmOZk6SJ89SFKd6wn69orUO1YKi5GJa92HAm4UcekycWpi4LwD0VOBGOlYtNG4on643PmFxh0mH7cznOp03UrpaQ60snFci5yiV3BALTNGNwHK/gMIPilIrazCBNbxUBN12iBRspdL75I7e93ntytpM3QzeHae6AQrUSipij0W1FEZ2pEdynRbArhDVKJhcUOIGbzExkoea6hUa15ziI6Ql5OQb/hyef4lFKgo4A46+8/egAm+hFTMqkHNYWWMrJqhgjm9sBI28hYhoeRB6HXVjf+69oXeg2z4kQUUKbO/YLztOW8XP336F0zdvgAeBNYejAhvzi0TAxEyPOxtAdUP3C1CZ1yfvd+gjYHICtkq5ejd0OMqV0aLWGmAdmh7G2DSadVxaR3fD4+54ag2uBaZx4zrBcAVwaXvkQ+mI6KqcABS0Rp+MCz2b3glkqwhOdUO77sBJ6C3qHa4OKSwmnMUduwBSK2rZ0L1zvhbDqQjenL/C+e0v0Oo/fPIS8KX90O0IPnR5fokauBrK96JURxrg2hJkHcMex6jTMXfqCL5es+rXz90DVvcA1ee2l/LLEvQdo1c7WKTqSAG8YNIuA1jhCjxtt2Bq/fteseAdeO8EVd+CyoDfB2nuRayOLQsFzyjCKy03sWdRqzUqtUapPnYMXgPSCdC/tLutG755A2yVjhEHjU03Gta99XFXzpaOkzQybQAUjwiBRD0pX5giCIMyBZHS45/2RLKIqMAWNYcGWIh90umwUU1DVEL+fNL10vhlFCEiVUjHsNwUNEaoI5egHEoAi4yOjVMPgGi2A2EXSAhnCQCzBoGO6IqOyEYAm9jnV5Bpxpz4EYFwDFDLMjwztUSD9ZMq0xogUcJ5OY4dr4ebHXCEbZMo1ubf4fwSIEruIKJxfM9sx5TfDwpgFgaGYdSvklzXO5hzBrjx3K07RQO7szBw5FapEeB0M/hOsPVUBFsRPLji2llntqjiYXuAnSusCtQcBh1MLxuO4bm2q0dKjwK7GXzvsVAVINhOGs5l7ewfCxsvKZU5480dLUBVs/g76IFUH59LWrcOZKQvQCfTZlI52SPFb2ptqgBFSF3UIuGciIOKjCLSIjFGmvdHON2V9NBaTijbG5g+vnirf1aB4P/mv/7P8M++eRron4ahj8hRThoHJ3a3KFgaN016Zhzk3AJAFYUWYG/pwYm8oqRGlQ0CYKsnpCS16sw/YtiVUZbWOqNQpUT9JA5aiejK8IyIo3eGqNOT4z4HEJjc46xPpZCgd7EQ75hgiWwtIhuZhKqKIgU1IiwAVRSThlgi1Nxai1+URZGQCDsXpxTK0LhJinCRozeFE7zWynAs7IC2MY8fC4cZxRdC25ILVTcUicU07p+hrhMbehZeS7nXPFdOTo4eazTZ7fdjwcylRqKfMjKZ20Jf6KIW0akWvFhVZZ/EtchQCwzwWngTaiFI2/cnbNtbwAIwqsC0wEuFF4qKXB8fcdoq7LFBrsxz0zcVpWyc41djraym6PsV16cOLbHYV51cYQM91sO7wshWw/S6rMtsKSVIVXx9j3GWUjBEQQSDE7ydTqS4Wse2bYBGsqcqc93AzdVT2GSJJo4aIchFRlBLQetPz+bIl/Zjtty0cgtZQVXmWR2jVpkrtZrmaQCPET+8f/zM+toRXOnh83l+6/nm+38ooPpDDPOjwZ932mKgDC2+VQWwYkaqAkyNPj4D+9sAU3KbX3UAUyvgujbgsQDvhQDreGafsvGmABWwRKzykoDnw3ps6Sm/AezHfj5SUj+mrScxfuhLe7E5fvvXf46357bYTgmS5v4wIgS554/JQxuHglwJfLiWiyAKq8YvJSvCZ/5Vim0lNS0/N/Ohwm4LR3BOm/UYwwkkpJuXpPkPgzudRAoW3i3h0Jz7PoWZ5940c5J8npMggF+wWWI/zRqo7jYctJYUSazneZsLFK+ATJy8DvY17RoL2h/m9TxrGakiGIYmqsSIsIwcq7ymtCQ9V9q0b5nLk6/OOdAgUgJcUVqdwEKDbWJwEFi6XdFFIa3CrgIUwHaHRPDdo66V7Q7fAOnCaFIDmgGtCq7h7HZhYOQCDyaTw3tDKRuvK+0xUUCjricEve3YCtMppDOO5lWhKMMWYu0qg3WgX53RNQ+bqYD5d5QYjE7U8cyonS99mcIX8V68mmWeli5nb0fEV0sZjDGCfJnzWhLf+aIOfzs/RxAi/q8qMH+JV/AZwEoBWHtCPW3QuqHlrykFG0qIJbSMvthad4oUJXrOFeYd57qBNL0+vPlUrEmjXVBrbC3emcTvMoQukmolkfBZCimAp3pCNx63ZhJeR4AKsIgtMr/HUDaCCYS4ROZOJTXR3WDe4F6YL+MceB2TjOCq1IrMUZqFxiSur4+8LDeGtwd4gWPfGySiSXNAk8JF0GDWyYd1h5QtEvDm5CFNkBMugd+sWYW4DoAqcUsLNOkamjTU5hwJrSpC8ZFQrpvH9XFcD9Dp6eVZlPhmEB7rnJ0LoStzo3Jhiu+oliiMS9pbhwNa4bbDWtBDUai61xkmP709owv5taVUuHX0CyOY9bShVIXXir5V6FZg7Yr+oaFfGtQVeFsgZYOCnGTbOxMzRWCtM5QsIChVMIlRNfjfQloDFilS8/CSsTCxZ9+Ax2mtzzFP+oMZFVRNgKA4QoRzuBb2ukftEwuPWUlQt2zWnmAr+jU3axGUreL89iUa1Zf2j9PWDXg1fDOKcIwurCIWdfn8IIIux03Q9H2W9z3AtZ7f91Htsq2g8F6TV977mPc/pq1oY81PWP+/VpAKt+4AWkfK5RVoPXKtcAusjrlWlzjsBbAr8KECv6/AN3gesdrwvCW0ySaYBEXgOTh7sa3DIDd/HN68B6Ryzn0KbXAFsB99lj+5JgDcGvOFdDHwBfBIkifwcKTEeIIv5gpZ2CSMzFQt4/UwsQIYTIVe7tUChI019tcYJl/+yX23lhLn4KNsxwRgmV8Vjrx07EmuVxNgZTrGOMew12C0o7N+JpC2Ts6dcNBEftgEgwjp7jR4s28wGC6rL3nk7wgiepXpGFGOJvsgnOdZ0DjdUGPQljYB8PKGz88N8JTgNUCJjddkHlaCEhigwMNzLcNBxfVKkPLrbTmhHh3Q6VjeAVRAtnjLBGISYhZCjNYAbAp0Q2+GiwInFVSRYN4AvhVc4/pEOQ+sse8pEhe2TlHaPdbRvFGoAgLZuHaICFyjlED2vzE/66gGmMBmAPy4ct4XEk4AW/o2xyaptMOYxABTYRMjAKAIYIZRo2qAKJ/fXfE2j5NzLYBy2trgfVW3l/eqTwZWAkD9gksDRR2kjJMxo4deQvaaAIA3mAuNwPTcmzlgPaI/M39q9A8Q4hPML3HraG3Htm2DUzxykBZjfC4ANPZLWbwCMgv99s6IFmsmtBEdqyqjfhZxkacpzKhKhOs1wuj5mzFWIzxt3aDSURwT/BjLAY8Cv6MuQpnnGsfSWDSse0hGGrZtG9EcgjXWDRuLjTqaNYRKCOq2DVW/Of1kLA5IufEIgw5584U6kBfWPRQCi8wJDgyfgajOIr1Cr1QHUKI2hwg3hFURyAyxSPMGNFvGSZNOAEBzIyL10dxgsekEW4GgVipqUci5Qk+VCn+6wTtCPAJUlGwNWirKiaH1YkC/NNjemJt1KkAlvRDXBhRAtxPKmxOgrE2mVUNy1GctNJ2IPL1lQFAYQu1mOBVFgAgzI6NNOcfAmhHdDa2Ht28oGkUkNxUecw5mZBYMz3euSuO+pTcyxibOzyA4P3yRXP/x2xFc6eHv4+NI4UpTYKWerKDqXrTq+PvHthrIdvjMer6vHeP43r3P3DvGp4D9e3lf+XqCqhVAHV9PKmBdntcIViCpvd6PVGW06k5bu07bAAAgAElEQVQR4SefqoArTAamVMYKb9YRP7aEzMMQfg2/CO4M0fpLK6C6N5bZ/hCny0clf/3kmnhHM4QC2uzzkW+c6/t4TbnHDHvS00O6ODRXYxNRozEM3aBJkfmhg/7GI6Wds4CVZc+XZD5AxrG4bzv9nMEQyvlI9TzOYIGm1QSmgURtKqx1OqftNKwTCTylQEp5DYPWfdiGMpy2Esdff2vagh5Ak+ym5TfSxhtVksnYSVpOCm4Nyl/CykSwEq/IIvCxAKzlCgeoHLUl43VL4DRqVQXAQtRFdUcWBxbhI5UjKWyhI7LlvYSvSCjB3kGl9h72YSdA8u4UvOiC3blUnYUUOYigVYImV8EmShAcPWDu0FTvXsBGb0bUohpoWQNoGcHTVqBWYIW1UKUKPBa/Ic0e7JzbOSHDPvURSorfRZYVmvdQjhV3vQg+eDikD+ypm4jkEniQ5VZawXL+N50JDkGpL6+PnxWxOpcOFGXoecB+gqruNuhw0/+w1hRPwGID4JjbiIwAYVwav5nqeRbAQ0UhhYvGkGUfuw2NCEYvpohDGqwaA6XIqAxvoOx4KgOWEYJGLFDuhjqSB+MqIpdrNWRIaYsQI2jMiwM1w43G6+bZ57kxmsWIRETGOuleHGka3y7A5bpDxFFGXQqCrgJOqt4NZUTPFN0A9ZjcS1+sqjfpLcjz40K+3DQLjc9yZcmvimDEvURCvCPDq8w9mzuCD+8Nks7gc3E/yrOn12GcYMjuw8OHE6H7vC4FsNWCNw8n4KHCTxtEFd25iRW6x6bSTOvA4wX2CMiloXRngcYHAisX8oUFhnregK/eoJ8F2hl1kqpjQ5Ms4hyRRAuVpZx30v8/9t4tR5IkWRYTVXPP7Dk8JO4W7gLI1XC3/OEyuASCAAGCmJmuDDdT5YeImll4RlZ39TmcmXu7rBCVER4e7m5vFX2IpsZXMUHyNQTKAspsLqAWZiKjkBtIcPEdpeEyuoJWImICPJ5P8JhI+bRXnxNQK++bN5gfdMloX5uzf5Z/VLkDq7uYfc9dtVtUKFg8g6sdVNX6hNv7HyklMeygpT7ndux+7R8FVPvnr4T9/Znuroe7kHYHlwWi7lmhCljdLYL1XkFV1y+i0rLPlOsXni1Y+vzotFr91T73HLCsVtWLBbx2cLW3wG5z+1Tl75UpgO5t+ur9j4Dl31t+CwX+eYoBaB70uHiSwkteSu3BRey0C+K6hiwvtf9PkooJGiR3bQQLIaUfFdC8L/eu7f7b75kSRvuljq1/3PfKksDnmAIBJpiD3OrM4HOd0PgqULLNUeHKacUrbwsiLJm4Zi3l1QFtpAWqpHDFlJ0WocYYARiWRSvx3AMF2rLaeD3f7vGzCDg2dFjWjJIHp2fI/NUU9msNrnupq1SfUP8IHmQIZZY7NttikYs5gIHMS7TmpiWN4GlaquQKSLBlyBHAMIwwXC51kpNo7XE4oBAJyi+sa9U5ALiU0+hAGwpfSCAFyoqcwyBPnfeT53wDrXKlgJbMtC/bs/8LVMU+A2y1Wc2Z1M5T88eWyEk5KzXa638oZkoWxRIv66oJhlLclz6NI8rOBbq/Vh79ILDitHo/En6sgFeJc4yF6aJb10M4DJesBaaFIsv0Oa/KCTsVJAWAnBaFErrLojPdABGY8I1jTD65ht4D7iTCLlYSjV9Qg8HJGQJLO7hj55QLnsncDWw9zA6Zi9g+QXmgkgHHGFjxcVroopA2R0HvHa0diJFyESRRRdV1aD6O6DgOUlISmNiM+UKaEgQz9qKZT0vXYZV3QtY8Wwtk1LoEGpwJoJZPaS3cBgrvl2SZqUlQpeferfqbyaUxSLyA0HIx+2FjBlTxNQCeNo0CDBCb0YjN9WFOeibkfT8b/JcD4zhgrSGvQdYabyg2n4o9yz4QvaM9OnyA+RZO0ouaQHBmAkeD/eVEvgf8WyMLoCjjTX2NhPKzQUyYsk5luX4mfbJV52J7ijbJdxEwLkpOS+BcMNKAEcBZOdEUTBo5g5AXucvSsGFqe26bAxrc6F5o/lXC2J/lH1vuwu33rFRlVdncb+b2UAvV3XpVK9S9v+s3r8odQN2f8Xvg57eAEb74vo69clPbn/mrUnW/g6t67VaqE5+B1QtXQHwDRgeut8/ugK8+6zU68GsAf23PVy5AVaTJfbtjbdXn9l21wtJp36r0qjx1z6ux9ar/XrX5V2Pjtx5gP+9nAdiyx1Ry7rITlYSxtMTPVpf6sQTFV1d+UsDX77f9tbxrJmCagwgScNfvotLjYGGvfVTYJ4Ud5r5j+9iSXCKGBexjaV53AphaazbWwnJxrHwkWZTleqIEldIul7ASuoNPZ1iWDsp3wHSSTIrvzGklmVDEE5WQNjNRDMwLDKrOUN3W5Z4bykqoX20R0xBhq21LdpSljFLAUH4vUfIH3e9s7gUliRvKWdjwBgkOtFQpn1UlCr6DLBOzf0/gMq43R3P0w4mmnN5SzZb8Z6BVMgAqk4Mx+SZ7Q/pqjwmYzGGHI06lU/IxZUtM0Fry4ZL71qCXC2GJy3WO2m+Rq6OE77VGbiCr+q/uS2tWbmNc8+VpnEuxMOcq271Yu/8TgZU2AKOV6WjHnLypAeNCe9d1TfDFhq9HXrSYCZqbc5TGgiQSBaR2UFUWJUtMKxZSQMQARyOZgH5DmvYL7+/vyOw0Y27JdsuyNP0sNSCKCKMmGK/JeW3mTISG2lIETNTxvgmxBQwr6Voz+rICiT6KMa/BRCvf4wJyGdLNGxB0payBRMMXzbNpBTx8PotvPr0EnoWaVsCrC3AJYfLZC2jMgVSDkP3iAmGA0fVPZBc5pFHRBGm7NieVudrpfhAR1D4QVWkjqCBajR2DxsOYlrKC3/XIoWsdR6MSq4a+Jcick2jtQDdDmmjys2Nz6KRFsom1xoH8dtFN89Fh3uBxKEGwojNi4LRgUjjtYNNaWayHSSA0gnqRPjoy6TrqdsBzKCl2VabGWxI4e1PsG+fKMCnpOLCm9sWPhqGYrSsDvV9wNFLgllXS1nx7jtPTQNa4aO3Eeb7Qzvws/8RyB1W7MHwX/u+OY3H7a1jieM2z+k2dsws1r0DUH63DbwGu1wLi73c/28Fifa5rLkrmtc3u9p6yWpXFquHZHXBva5misgPXyZxWd9e/V0mDRTT4COBvjYKLYUVz1fuvSPRT3w/9TaxcxHmv2qvXvakAvAZTL0/cyr2N9/e/FzTl7e+fs7DlFX+9KREnvtGeEtlnrqDlY1YnbvthAZd59S2cAgtULe+PBdiE0hZguCnhIoYU2dyDC0NMmWN/pAnWVggBrWP0BjIkYA3ldTKfIPH0DJmrDapqIXCyiCokN8q8lQkqHZEFd3jfzCk31U2tJHPJNTCFfWzffZadtnasPb8umKs2K6rt3q3reFSlyzQ33f/GtOrxzpW/SvXAYE4wNBjGlLFM1oRpYGD8AMGUFMULaGECLQ+GbeQAxgFcllItJU5zsRY6mpVKm7UrkguGwbCPRh9oydxVwwyZTsAix7XMgKNo7HfAlHPMQWAtlNMtZKUqxstq8aepoM8T1E8Zvp54Tqr5qcJJKvSFMrFNgrvqrpzjZTts61qAPODa1/vjH2AFBHIwn46JshsiqIgR0+rgzWceKzMo4ZYwdmvog1Tpj8cHGpYrXuVcsG2iQ9eZgCpkcZIFq8guMgF4krZ0aujXYjP7JSteyAEH/DwBL3etWhZQKwnWB4K6yVYIGSF02kBgROL9PDByMK5Qv2xmsEZ3vR4DbkDvIbIP1Bxi3geNmEwCvZGihxQoYOCqFiCZsL1cCzM1mHnB1hoq31RiUUrCUsqTzQ1PE95uCdFGLjAVc01gfrKiNyWtq9NlUo6qYxBQFuVrZMIi0JQDKpRQuTQUluUgYM9yU2Iu0iMCx3HgOPhcc8IVHJ7Plyg6Ts5n5ZfIYKxCgnTtIFtgxsB4XEpIzPOoxRPr0VCC5DGAHkgP+SXz2lkMRFoM3B05bLYrWXw0HumbSXEvCvI1QEAUkyxFi6cx43ogmScMm5ugV2BswCugmFOS4nMm3hqtdTBTOgyOpeN4w/l2TgKVn+W/pbIDsB0c5fb9/fy7MPwVwKlS1/49AvHvAWJPW9XtPr8FxH6r3IFWHdufv1wA7zFWx+1Yga/bq2iMu31Og9Vvf/W65A542IJthsU/SIHl2f5Y31Weq1OvbwB+TaDvHo312NetCjtfR8btQEVr3fu2xtFe9mTQ8eI3+/H9OnvZx96fG1wVIUOxkSExFWF1zHzFPVN2yglkfB4X8zCwKa1LmMQm/+9CJ0qepYLV1G+luIXkr/3kel8y8ZRXtZ+U29iWjkUn4HnupmSbmNeZs3W2AZmO6Y1R4nwxBJbwTTlxRCj300R8nzxgyjPEPGUZK/CCDVSVtLfkxapJWa6g2DIK3IJLeuZVGZvtDSzLxw4eC3yVjMbbD8UBBXd4o5xSMVT2ZKkb8ryhJctdc1koyfLk3l4B7vrapKWNTrnQSw4MhkZ1tye1Uk/ALeminKB8p0syJcyY4Sgcj4EYAw8zKrTloSSTkmQ7yWSDL9vaYmqKxE9ge7siV9vP9WNrx/LAKJfRsjbWWCx5EEDRa4atVYg2wq33ldS6HsHFhzCRltzf3MnP8NXW9IeAlR0+qTvHFOQN3pZFIcFkcpFF/U1XLQsO6FPm3jgOjHHJZY3MbufJfE9k3wtYGNkD5bcWSLh8Ub0tCtEmMobjVPMfjIdxc/mlxlxoznaA+YFAzvveiULFc2/uONrBvFqKbWFdGFVkE6wts7Gl4VDsWRTqQiI66bEzDBl05TMzAspM9OvCL7/8gisGyY1rMkGEH0GgmslrvZ0NHtRfnO3k4Ikx4wctE31cMDjiAsISfh4CRonSX9UQNS1MrlFdBukw0BIpuu9MAkcr2lbYtJIEEpcWkAbS5yNCdPaHdOa2ojIaM45fYtKr+DfEdGTTpHZ0iBXHGs63E6HJ1MzRRygHmcFP3icfD/jpiJ5oAjSUGTiexmAiuxwkgzjjQPz1A/73QI4HHuDmhiuAx0A2mwvANS7k3wfsm+P4peFxDAwMWA/gg8nxHr3jMTBN4yMHhpkssIbHMIQ72vGG7B0JsmUOA/pFl9r0RsVBayhfYPeGKwN2vq3cCu0kk2MmQZ8zDvH0tlLCmnzP0YR5uRAfFvjl7X/C+9tPAov/Nkvic/6quxCM7fP9vHhx3n7++M73P1q+Qu/fA1X/WWVvp92Ctf+t96+QSQC4SgpZpIL10tdPsVb62wfB0KEqFkgCfh+4qt8cIG37XyFg9YqNsIDdHjrWS3CZB/BstYsXr4HP7fBqnL0CWL8F1n/r+//Oi5erWU6heykEl5VlvU8pmrGYiiGLjpNZuVh7K32LO1OdhFTvzUWKpftOtmI3lHXGBTAmaQPqr4RfW/09AUcmGPNTJAOYblsL5FRkS2LQ2V0K3T12hpKvW8VvFbtfTO+jUraWh4sLiEUwp+iILaxh0qvLCoaKXyOBhyVluErXU8AyjbJTaOfMQQtNU5qW/YkrXmo6gABTqIdqXfWuvwTEbSqCeT7XxTEtZ9U/odCORkZilNKZQh4JSgZgFS9EOQ3JfJictjZDSiC5k2zPYKx4T4wjcTXgbI5vAHwwnqbL88ZTOvVMxuuLQ8GVe62lwx4DdiU+YuBbUpmUjwQ+Avmgoj0HrVv4lsCvAX84xhViLexAv6jcjk6FvYXGiBgaROAyQv3kjoyudg6kDeY3s1hxXJUQWu6MkQFUzlQYr1HzruLk5XlV/k2YvV5oTLgDiaO94/jCavXjroDOfAhF+mC5AsO6Bv5xHBg90FM06mZC/QqiDA6Qx3UhQAsEGfmA82zoV8f1eEzWvjKojME8TYxdqtxOIJ10DFh7n/mjahEoVr/Dl9aBcUvLJdHcYO1gIybdrcx8xl318QAgF8QQZbotrUbtMQYyuXmuhcYUcBg9MJqeyuUiWYh8jy0CJCR3Jf+VKTQ4kcIOnCdp1q0PXEOTywBE4LSiYKWgYDLbfjweiKPhPOQ1XAuwlfbpc4xTrRJD/VbtXXTz5XtbYH4tK4JPZYZNWRiDMUgubYbB0NA0yG1uJgDmmBiDOaOmGV05ug61YXOCVHeb2oV8BHDSqnpdY17XkotrZsCjNGsAlBy6OwNtGxpZdMayGmbn4uFHQ0dHHw/EB8dJUw4rto8hhiHCMK5AeG2Ahh7AgCHS8XEFsj/QzfChuCogcb6/Y6QIVkdiRIc5QSVE406GQ/pdj6uTSv2QNTMCsMBhHM/eGsiyK9/sNDga0g8YVpDqz/LfQqkdc3cTVHDpLLvAW2Chyn5evDhvF7T/o2VpFr8GTl+Bqv8o0B/bNfb6VP3z9vkVkKjXYx0b+Rm4XLfPO7h5APEAvr1jakErOg4ATlvgqWHFVRkWmAIWGPt/Afw6gFH3qWTFO7jaLWnTsnUHTK/MWzsF/f6qsrcJbse/WkHy9vf+/s9VylK0k149QVR5d5QXwwxVeLKupPZFumnVnueGmRtzDMkok9IdCoWQF1ARAmTt8wFrB61BG/AtO5bP58W0pEFnUBjlqKWLIySDxpShgKX5f/K6mvTqBX1iGx4SfqHnFXX3/HEtL/a8fnAPHs803EkQlu6T0AwhFmJbP2wV8qDGKebdPgZa+spVWn1Y7SKladVlyt/VhraOVXtMUPb0q6pUYEZcptpJBgwrQQMFtgr0xrQITc+Vzjh8ehzmltvKANGxIxNhwEPP6CNhHggzXIMAgs1OlkLLhOeKpPNtXD1gGGkkzriC97sYJmSdsnBER/SBfCSsm5YUAfBNPssgWEqrXLaMQk8APQYQA2GBPq2xlM1m2p9gnwvxLiBfY9/oYVdb6FQEWKIIFYpfYY792W/LBf+r1eyHgdUIoDUKZZOykqYFUUwHPq5Fn74Sxa5BDjPY0XBa4LooCDZpXGIMLj4SrJmb6lRczQGHYVx9W5zYqa01HCaP01s25bfWxLIXOBUXNmIARgE+BrNeu2ECjoqbSQDHeWpga7LXjEgmPy6iirLccTIYxuh4awfaweTGoUzSVu5vvfyZgb/9/RuQwHkof5LctUj4MEMHcfXAt4+Bt2MDZ5qP7ThwiQq1RsJxHhokYCI2Jf6jOR0brz+KW4GaK+OiQO5/JuitBdmsIaIcVYDdR7sGoLoZ3nyCpGkWzwW4amAyVxkmCCv3hXbKDRRinEwyH9IULw0Y5AZaFekD+HZxDI1A9D5BIP19aQyCKNAtHMMDOA1xBfBrJy1okimnHY7+8Svexl+Yv+2XwPW3D8QVAnacGNFpoeuDGpXzODACuC6gR6DDcIXEGiMpyWh0o3gohcDH+AY/3hAwxlOYozXIAhfA4aTg1waVXr7sSiqcVEBcQbeBMWreMLauBLza4B3Av//7//Cjy8DP8g8rBRKm/fFWaqPOF8fw4rt/lJBrX7z/I+VHfVVrBXpVv7j93S0yd8vNtf3tUuzgOTzrDmb2RMGyWo0L+OZkIn6Af12n7DTsZbECPlu2DMD/A+DayTIKC+1Aq14FuK4ENSs74tvBVL2+sl59BbTvoP17bW34x427f91CbLS772JOjXITL8BEKdewbWyFvhQXQsXfEgBL8DYlui3LDz1oKuHviiHXtQSM3KCYmAU2uBcrD2kmGCFgU+4rmWeCBHni7NinwMh8tg1KLusWsG5b9VngsMBkSj7b2ZkzgcfV9Xy6d8kX0vgWDIlI9JGTOdnqIa2U7RX7zWPMLbn1RX1pNgnJnggosIUjoCrlM66aMpHi3S2Q2Ra4LMXnHBeJInTLquh8XspBCeZVpUsgwdd0mwssD6CgkhY94WEwAR7mvErEoCHeErhGAkaPrU6tstYnE7+CjEGorF9sl+HAt0j0jwA+jKApZf35uNDihCfzncXVkY8BfzjwSIZWRAe5EAh2XGzYMZg/NsCQmEDM2LtUguaRdFfuV4d5Wbm4bpE52pQLdeMrgKE4UcTtzyYMKsOLjbssuTvstZo3AN7e3vCq/DCwEms1x0wrf02HOd3E6C7Gm9M8O6SpIRJPueNFH0S/czKk3MASTJbnaNZgTg29ryE3LSs11lyT+XE9EJk4zxMP5ZsyM1zjmg3Ue4cLiAFsbAtjA8WgNcBkPjcl9o0VmmhQp0ZMQAVwwYoCa67UvGa4rgvn2xuq9mPEdE0zMce1dtCcfTGQmiyA3HIzSL9uB5MeZ3T8+u0D/m9/QR9diatttk8TDXzEQEcgOgFQawJpMPabFvg5sYNphU0mXk6chgQTA7s1dDrKyrpIF8TIoSDAlTi4DCS0spH1sNqEQYPPmwpjTWuhTAy59tUSfXjFeakTspZNSijNmSetj4HrcWE8Buw4EOCznbvJX1ZUmojkLjGcRsS3g9ZG9UuMnFq2cXXyJ7812FvDcR2IqzM6fbJUkjb97e0NH1dHcfa7A2c76AKaoEbJGoY5vhVrpPw4ezBGEN6Y4y0D1xg4kMiW8Mbkx7SEYpG6xEB2oPkpMK3NYgz4eaAIbMo6GVEWuTEttz/Lv1opzeWrUoLtLrTuLluvLFL397i9/88u3wNUvwWW7r/93rV2C9Wr8lWdq71yO+du3cntcwf6AVzt2Sr06v0Odt50VTFVXJge1FNYqY26iLWeLFv6+9eUteoVgNoB1pO1KrGi1+uE+vzKBfB+LF8c3+Ou7gD251ryVSnleQnqpbyF0m4g5c6GyitZboL1oyDBlFKVLItHLqCB1Hdyu89nWoWlFK5n4rXHGEgkmpP1thSlxRAILFBmfswKTTKxAmXYGGgrnmoek9vWrJceRfvyOo/r2ojA2YrSHVTsVhLdiXcUkzyoeKpkNiTLkDK4ZIQMXL3DzlOAwabsyGvJopf0rGH4yOb6CAjoMe65qOt5Xyyr4hZvVq6Ic/VNPbNcAvWTKd0GptgAgLJKka6x7WLKLpTf6ldl6RmwcFqjArCk4n7XH+Ug2MpBGRSDBgnkQDuYaywb+6lpHHU9vAkgM38qNbWHA6M5rjTkZeL6yZlXK6+QMNjU5k7is4tgr+jZIwdaM/RBYwvHQ26yoE2GyIDTQw7gtQ2z/jOXKBI5Bhyh/moIMWNPgq80jRPNGS3M07K7hTDPZMaZUxEyQcit/DDdevmJQvEikZWpWowbeaC1YpUxolSnQD46q9vcAQ9c14OdNwzn4eiduacWGUVuFOT0jS3yCG+N7nxgBTMD1hqOGrxFoiHLVm1cFjlTb2m0IjPx8fGBZsApbc8YfWvgkFldnrN7tL8sMQYCqmYCnwIP7wcp32sDDQBMqifNTxhscHH1ZFwQ0yAZkXeMyXQYEM26Jf727Vf88naiclg4iLbT6WAHONqxurcdByldzTCSQOBo9KVt7vBGalGLkAV615TRnbBh0KsEqfGotij/18G2PU7DGJgTEKCL5NGc1sMRuK6xLe6YOc2O1rg4ptxGa6HPckfMNbjtWdwyMGHht48P/MUd/pcTeR7T0hiRJJQIbTjqg/54wEdDkLkUbSR6HwhPtF8O+HvDL83Qr4vaPQfsF6eP9iMq2hMJg7/Rn/30hqsPhCXacWJoefUUu46ElndnXJ4PQx4n3tIwjJYtM8NxnECjVSrPNwQS1g6C7xqf0JiBwZwm++vj4thrJ2IY3RwsMLLLVbWhHSdaa2uz/Vn+BUoJso7XYGEHAL4d2xe18eLc7wnAXwnV/5Fit7978S++s9/43e8pt8X9E7i8gyrgc71fkVzoVQqe3XJ1t1jdXQMfqvLGnR4iHQyQCwMFrrSmzX0EGgVGN8B4ZaHawdbdEBX3hwwscPVVLNUdWH3Vvvuxe3995Xb6Zy22lIG2WF6l/5bMIwtFVgxRWTQSsa339LiRfJJUrDLufMU1QcIfdA9sniCVwgTY9vlNObtyXPJeBBJGkgX9Ctu7PjpJEeR+HkkFMfdjEXBU2MUGIoACfjkBzgIVlEtMLWdGoX79VEJxxcbAFsmHlUyo6KakhFTK20e/cLSGymdqKFAEXlMM07PnpKwmAZeYm123FhibauC0RdSoflcLyoWSoHVSiKuLUs/pTZa8rY0CjLVqYH5Xko0VuAoprAPuSdmylKjpVGKHZJ3IJ3DF9yZNuAHd0D8GjjDgbMBBr5oiLAPF1EXNDxo9WjrSBb4iEVfS5VBhKIc3xK8D9qCnEcrLRkQWsx6NtW2WNGhkHSNusAy40TjjGDiMuT8tnDwJOLh7iiDm8GM9qDfiFF9EGGYFjqqr2OrRA+2tSMQ0PxXvVXH/5v7MJngrPwisKshvQ9zqeopuXDyOdiL8wHV9AKCPapmmI0kaEMEgfSRJGGriM3APqycFpkZPaQv4XfS+6MHNyE6DTbOSNaESdpQGZWloysxdiNNgNCWbTasPf7OAlIHamRxkKCwjYSLAwEGDt4MWlrgoGjXjgFAApkcl4CM74mN0FIvf1H84lAspphqzKaYIjUAmkDO/VWmmMtn2rBKp0Zv7pPl2MeMURTuyBHNw0QiCH/MURbpYHI0T1NJxNExtWrWPW/kfa3EfGimbNQ9gQltrpKl885NaMpFJ1PMTNHPARsSqm/y1zX26l7o7F53min+jxq0/OuJt4MDbyu8EsO2yKQKS9few+UozJjmOoAXrcODN0f5C//MGBqDiMAk/ByIGxoMm6w4GTo4RdDHO0GIcGKZ5o010INm/3kjmItDbQQDpzTGsMWlwBRQ/TeSA+wk/REoCuge6ky71eDtldWPW93bI1l8rjTbeHrsA9LP865Y7MNqPV7kLs/vv6nUHF9+7348ArCkR4bdB1avjtr1+pLwS6u/f3+uwxw/t7bKDjP3YC2bAy575IF4RSuwue8stf4XF7Z8Brj1qnjDeAljWrbi7++0shIWbyno1iTVie8i4/X1FL/jKWvcV2K62M3w9Pn8WFu2Xdh/jCUxII3IDowUJtd/ssoy8gsrdz7WWLzf8JdNAewmkqOUh7d22gJ5tzzRZ9T8BeiQAACAASURBVEoG22nhdYd5v012IsCQa5/m+D4zDbpUSDCt8WK6j65Jl8RYIAt1TWz3pJwxREhmiilajycLGH+06qcLsWo23ekLWFUeK8rauWQjPgUsfR5DVq3WPa1CFDbQ7BCIhs0UP9XAOYGZLmNS+iLmpaeRwQaV5i73Oj1Y5EDGBeSBtK40PW0BpyAyykJIYg00HbMsyylo3XpQhvEGhqNIgU25pVxMV7+mKPZCljHrKWMTW7YMEp6Yz0AZV6mVMkm8hgEYyUhGDoJzG8gcYq8MKfBDvxO3QCkhLMUYSZzAR1jjHNPqW2NKLrMFwrf+9uZzzqGIMOaksImEV6zh5/LjrIBGNhXmYJKmAIYMWZt0kmWgS1gvhFhahJFFfFCTxQC5DEJxSinty4y34SibVKMVs5MaKxwcMXMmVdm1NO5GbX3SwhODlJbemjagzS2xqltqxCyiiuLkr0dai0Izx3k0UY53WtjqWWV6JnNhIruCT8uVy9lpPYqGU364MFGuY3OZY5BoD+Z1ONwYuIfli+zF3JekhkxUQrlC4ZjCujdN7sgZW1RBsxkhQMaFk7rHmHWeIGtbRScgMmlf5MJaE4OLXJmxlUhZ7Z8JZYmndsHlZjAUJ1XWyRpPu+9zAuh94GwN49HhfQDv1GJMV2bzaVpHJPIiKQUAvLUT1zGmuZtsKg0pU+MITDr5PArwCShFIIyOCCPZX5X0d2TQ4o1EWptJf1NWLpiLCn6o3cRgU99Bn3OgXBAmdW3KrVELhak9uGDTbcH9YBAoQmzujOGz36AM/Vn+GWW3RN2P3YXX0rfej+3v12by/HkHV19ZFO7nflXuz1DH7uVHQZV98f637nMvO7C8H3tFWLEDihvYiLix7uEzacXdWvWhx7wBqScOEtvOkfBX540yXN4TEu+uf69cEXtqX/tEFfi5Xp/aAC/a5A7O97H11Rj8WfZCDw8FzhTTnuKJdqe9whAlOwGgUMtvCUwKMOxACrbifkpJXd8KUJVwDIle9dudPKqeoS4wiarq7rJElUy0brLqVda5BcTi6Zqs+7JkNeUM5USICaTKqjUtaTLfVYJXKNY6qh7b9VMgKQW+yl2PCWJLfKi1VWBwCtIFytYk3dUIZa3a68g664RcDbwnGi5ANa2Ls+E2K1tZ6OrZTKltBDAs6RZpmzyEFKgJkH2btM4kabhbqgIUnHdDvCUzGBWzHqD4fj63Ja1DBbozkiRfLtCJLB4N1dvVBozjcrkn1ljMrP7tBI6gPJM5JtgJgaish67hVgBXaYPYNrlkTFGvr3HJ387hlTX2TJjb5nSargOQp1CNZ9vmVPiTVfNefhhYcQ6dgBldokDGM0sl31Ug2Zx8avQ14dh4TRqXQoyAEGcykW+5vxFY5FxUCu0GUgwiNeDrPJAZZbN6AAY9npQWdFW0TGQfaG9qXOTG2qNzfS1uZF1L0XSmfEwJ0pq7FgaarY/GxMfll1xrT4OIIcrM3TgL3Qga9VFxXo6iZygtTCU3NghVF4uJUZsxItGOJuG6iDgKMq7gvSV8Y2prvLHdyYFgNC0Hzc9zDEmZUl4BU5OWBZoxgWeCPqrmjJMqt0DOCwGuAn5Z39oc2C7QbUZyi2swwWCRMEwsl6yfGy09ZobRB/xxob0dzFcl8GeR9Pt9DFgfJJ1I4DjY2X4FE/O6wd5oDg9bYC+iw5WfKnrMPGO0ahtCubPcnfSk4CLOxMEul8FaRqtRfVWkpCq1K/NxkekylmpLa4Msr1rDmNtKeblqkXaT0lF9bGvh9uZ4O9+eFAU/yz+r3IXT7x2vnXEHW18Jud/77i4w/8gz7OUVsPrqvFfHXoGq7/3mj5RXoGAHDuPF8RfuchFyYbGvGQJ3sLMf23FlvS/QZC9eBcDuwOqenHj//GRFSyxXwJ0bfrz4vNf93gZfganvtfW93X8W7QxTwLMStrdcTKjj2goKzNR5iVhMxIYJcIr1FlYufYmZ6PamKA7dqywPWbfW6xNek2xE4bruZbR8tNq1y/q1ajpdrQq05CZHFBBAxTZRJgDkrhUlLM/LSemIOYfKmMY6SFk+ZYH62Q6uUnvnkk+m1ldWIK/EzCVEbxOScs79O8Y7T3fA2pslu6QEFSpHsfJf7UAtCwwKHBTIkixZe3Y1RQEIk7B/8z2kzCSLgwXDdGLm2cTTcmYDwJCNUdbNuAJmNDpMgRQaJANUlis8IxPyCGNIS87wS9V/QM9BY4J1m+yE5bkWZbna4qrIfhgoRXpq/BUYrb6dA6DaLdfYWphjc88sy1XKXitxM/QzK1/U3MAWsAxB1Qe+GKlflT9ksco4puk3a/CgIbI/aViMKg0Ks/rt1ACoQjkG3QJF/Q1NgiUwKzmZ0dLUGIqGbZbr/kAOBt5VZE9KS7I9kkrKtYuTFyEQKIRai4OZ9jaDGELWZbz6CMWWwsgm5GD1XC5xyonFqWUrHYSVv6djDLm/DbmOmdz2BJjKHDw72HwuxoyPErAyoPhOaYk6RAUeS3iudWMGBNK9wJA4D5EruJeRTnFJZNKJPtCgxM95bRYbTOBS8W9LyUPBfremTqp6L1/jChrUdMnlSpBBF7d2NHw8HvDjwKhF2Ba4MDBA9Wh0pchMjI+LLpu/vE2Qkj2AawCPjqZEdeaGbIZrDGUMFyA5HHY4QpPTjMDKxkFQ3wMjLq5R6Rgoi1uDp5FFqfyXJxvUcgdUh2ImxqNTrIZHtYE2ILmCxmS3sdlPhcVC42TlWNuU4w75BddVpQXaFAk/yz+7vAJQdvt+B1R1bAcNr0DS/T1e/PbV63vPthe7vf8KQO3Xse3v7wVV/xnj9FU9X1lk7hadDYhUAs671WoHWI/b+x1QAQss3S1Wr86pv7sLYL1e3asA1pO16lVM1SvL1R14ftVGe3vu5ZW74Ffn/glLinG4LALS7FfC2B2UTK38tGKAAjMgCS/mHly/nDYVyU7IkoNyIwBbwvJ0BgpZmD6tN/vbCVVAVuiQjOpLya9iAgMFemzdct3BSkRQNqdn5MXxu12UFpFcsiNsesQUIdaqgeEJHM7v1hkrbY49HWddVljK06ozZVh9VDu3SSdvmC6EojpnnH7JjCLYUL+Yqj3/VgATVj1X71bsFcFH/dB8fV+gJtMAAR1Px+gXrU371B6JHAYflAc9tK8EwIj+ATvLE4oPmCOAiGkQmmAsk4BJ7n5ePAIjCd7CkGPAujPHVacLIJkNBaCqztUTTxa9NRBzVqDaYAeea3/JAkilzJZ8lFhAqX5RL59y2bZD2epXnq97b8DrXn4YWJUbKi0mdEUrk3WMQHG/ZyZaO9AHqTCXix5jpjK6LCwD13XBz5PCv1M4T5kTS6tjZgqHpFuUA4AfRLpqzPJhNaNFqxkl+qEFoADTbPxKIJZlRK5FQ00uDUfDQqfWXAtdzNwMDRuzU4EyYDHORKBZ48RKTuOri9LbXDI3c070qAH2vMDRTEpmE9sWDHfXdarNlQDNTEApyS0uS4aLybHiosjaWCZtn21RroRAkGKzHbh6ICT+j1oyN/eBAkjldgktqO6NlkzFkq2xZE/9UsVdTDYVrJqgdmMMnG9vpNlUzFXIipfJsRdD/Z6B+LjQBT7CNNFGwkZIQ0O3yNYac0b1AYcS86oek6VIGiKHKW9a1R2oJNgB+Rk7ad65YQ5dS1XRhjkXeSNpB46mMSMKeBd7jsllMEIEJkwS3doBc7li9oFsjtR4JEujrJblR+w1juQnngRp1+PxU975lyyvBNhXgAlYwuxXYGE/537tV26Agc8C8qtnAnYh7etC4XG9/61yd4X86prfK1+BgFftt3+/g6q7NUvvlRPmE7i6W682VsD5yHfQZC9er8AXsEDVDq6uF+/rGeKrh/uKnKPfvruPkbwdf/X3t4DUn3exWVt6yReYsvCyPNW+qRxQUljOPdaXIi6CsVjW2lTyrv3YnmbIoo0u97ldOVOPlFPe4vk+Nfl1sQlfbIGBKjkF/5LDBK5KiPVV6WmdglIRb4CirGOQbFZyFOVBut1TQWjKkSrAMr1x9lbfGlmK6qrPJJ7QoSZigynHUCqnvFfnYynfc95sQUiovkvE5PkjZkrhp2d7An4lG2zYeXcZXAArYMpXyvZe65OZ5McbC2Ca8k9Vc4SsS52Kc8YpxZTbMgZCFq8pt2TCRFC2xoCT8C8C1h0IR8VyiRWels0CVz31TECFMijiXDIcsKxSlLvWulNukNqbFFdVSooCtAVGyy2T9ylFveL0TUig9JTqMz6Dz/FRXZuz92yOb+Zzxcvyw8AqBlt5jGVVApjVOUoTUAx62eBBOmm6aImEQo9ZWbULDMwRpWuS7jOlqVkD1mEMPY7ljpcuFygJjDafpWhFYl4zQRO2u6PpeuZOy9hYQYKMKRo4rAkMJukgCxQhcTQjlTYMHx+/wr1hjI73dqC9n8ypBI6JlozDyiAlvfuqZ9WJRAysG8cMJ8rxdqKZKWlwI0A6Sg2izk9OgCJ4qMGGWKxCs3nVT8jKQs7B0nxRThaZxOEHYjDXWGuihZdVaB9ZlcB5LtACuZXvIvoQ4D1Al9ACYJjPWpPKnSyDtUmopfB2HHADOgL9MeiG2gjqE47TnfFYSsPe7UGr3cE8T81crpIUkKJz0SUNOv2M/ThghyHk8z39w8F4szGqfnw0MeMjO3NYDTflBMFaxDLg7ZD7caC1A9ErXrBmjurrJvdJYw6xZCoDNRJaOwgGEyLAcFgzBYQmyNppSq7MvG09Otwasao2JTMjsczP8k8uv0cAvQutuztgfX4lCH8Fru4C8ivQ9Apwfa+8AkR2O75JaV/GXN2veT/HXhy7X3/bjD+99u++AlFFr7d/J+ARSTc7ubU8gakPPLsBFtgpY3VVqd+aZbdcvYrFAj5brPZYq09xXknp5RNV4e4K+Kr+ezvsJBbVtnvb4fbdvfzWePlzlRLEnwgigAlmAExriMG19xeY4j5eI3vFja8Y8lWWJaRkp7WH6rZlBZsWoAJ7235r0/dHn9fsstpDAAKNhJLT84Y8l2laVnyVLYIBQOlqBJb6BWumUAvGoktLOZ/VpRC0rb60+hTohBTvrF9VhcpeudWbZDvPbRlZkMUk+7H4wmTVh5/6acmUuwWs9nKv8BE28oz/pzVleR9khmRVyncFKorSnTlE5Z6H0Hug5hjvKHClui+3PwKEluynkNyTB8WgvGSDdEghrPj5GARi7oDatrJXlVyD6vKAyDBqLAAg/4SWi4R34Ye5rATgRF8EcmPGWq1cZVTIMyxRANM11tRuZcXLaRaU4VPj7SluUGx+VIjz4Yv1EhrLMMlsjXLeSpz9XGIXqm/lh4GVWwUsrjiOMhMex4HH44G38w1mIDubmNrMlD1ZFgAyxIQSANOak5FLgK/cQDnm9avyvXf40dZzCOEd54FvH/S7qISz1/VAO8kYZ5ZoJ8kDrqsTuLQGG6APKJjvaZI5gJPyaMcEEYdTQKfvq6H3C/36wNHohnaYT1pwM42pMXD6ye8SSHe8nyfPcZpnr95xnAcyQCHamBy3GYEckXTDebosUzYnN7TAuhVZSOLffvkL6AJIkKUQIpaE1oyon+O6Lry/nS8GkE8yCrZn171EqhAxCSwmdXcx8mjcFctPMcQEmJesGBbvpbQWZQGMMWCDTzauDj/fJKc0wGgFczQGa8LoilmLXFDL0t4a2htzb41HF4GKFuhLFF3BRawdJ9AYH5ZGxj36FAcqX5WBDJFjhBZ+Q3ooSd3BxdRoqfMtrxmJLlJkJQGzA96aAFcxRnIH6zGYX6LAoFw+Rya6NipY5SeD8rMd0rA0eDvkhirFhjua0Y13KD/JofN/ln9mKWH1q1xMY/tuB0ClrcQX370ShHeB+A6u7paqrzeOz+f83kF0B1W72PIfLb/3WtVuXxE4FPBoWBaeax3PAYzjNcV6sQPe454e2+2/cgcEnjHjqxir/doF6O4MhPXdzF91t1zd6/Q9YLUD0Wo73N7fAb3h942dP1eZXTsT2DKMwYCZc3DmoRx9CuYrMIeykwk1FaCaIGpTkhIQ5KduqJyT1UXl3uSN6W6gZwGotHNv2t9yhg8MyXzuUH5EKjW9vG9UWwK/ApQ56akLWIXkvwJYVHBjDqGKr2nm8vahXHQ4gYcZLTAjxqzzmJY9F213TmBmjdrnu+v7dN9Tm57HgfKWsqn8vvdmzuNMLfRKlK4QE74fQWCkK2PaoGY/VKfoICrMQZpf0IpjUAxZ3pVHiWKvsGjUAQ1ZmRyMcRqSd0WzbsOY90oWpQJV6xkAfzMo0EWeM8B0Oe1BUFCxWnI3LI+zjASuhHVZyLSkkKAOs14wJgI2oTI+CZPU7FarFBtgzYPigYGpHQHJmDEhp4txuYwBUWC6wDkEkL0++6TYr/EBWR6XwWALxXhRfjzGKoF+dZQ5OoEJkEr4jwT69ZCbmmNkR4wuhJpi4xMSbVwYDm+IPnC0A6MPPPolv1u5cqG0NQQVIeuKiVktLDF6hxvBEUk0uMi4CCcOM1jGnKx0R/RJ497kV7tPYkuaHjMCOTrQlHfIpZE4GgxNmaNyJmw9j4OT2g2HHWu7L3pLN8S4ZE5ciwHAew0EfVK16EQvjUYtnAPnceJoa8Eu0ozjONH7A6cdcIRIC4qyW/GIvctqxoVy9E5q7+NYA8cM1hI+OBDNDf7+jsfjMd3wnjU41KrU5kAKfMD9wHh8iGKfFkoLWpmexmW5ZpompHPBezsP9N7xl3eC0evbB379+GAsWmuwBnRLEoIcBj+lgbA2rXLxYKLkPAzZBpDA9a3jLV3Uo4OU58dJYNYcdvJ6jM0ayGHonQn7fIOgZXJ2N7y/veNvHxeukfC3d/xyvuGCIYbJ6qRFPBIuV1YoBo8KP04qa67Ex4w97EnAnWb0e5Y205sTfOlJRg+08+3JRB0RVAzBEM60z6l5YN4qfO9n+ZcoO8iq97tG5A6EKpCvyiuwtH9Xf+9Wrb18dT28OHcXou/AZhMWno7fkQRu3706/nvK94BVgalX4PErYHEHGC8sVju4+oZnsop6fdPPDc9gqb+o8t4su0Wr4TWd+51efb4CyK+yF7+yzN0TBlef1nn1/t7/d1C1t+mr8/7cpcIhZpEwT5sB9+gxlnt+Sh6g1JhLmC75BHIfl/cPvWHGBHCEYtMuMgGEl9ZST0O5BfOeAKYlqixXZUGjXDYw2WjrXNtnn9YVmU6YuLURjJkADuM5tBosywK9Z6ic9T1nqPbcYumlq2Q9q+SPLMCq9C5TSasnk6tb80oRY/N5S14NWZjMKu7e6va0PEXQU8ZSNOPMr7RT0xP8PLvNHVLEzngigZUlnHeYnZguiKpXjphK+ImzcwCzd2XdEgBbgFoEaBE4rAEdiI+BK2RUcEc2kM58GNASdkqoN2c8X5clqKndEUAAYwQajLKTPLkSFcNlYhDEyhvagbiSbIXDoAzMsLKyWeBohse4MKLDmjABqGCIYj40CHs4MvvsvglANcYXV4JWrRSCmLH8OS2Na27mDO9Z07P6UCEanFjTw+4/zRWwxkBI606QAIKARjcsTiLH1R8LNwqR7+5q1/WQJcmQGDi8oQ8SWZxvzJ44LgKPQ1ak7GzUQuyF3ssgnJpg78eh/EhbrBOIuM34vYOWLGr69R6b3jjF1hfLfE+ND63UrSm+KZNIXhP5reKcACBqmaKuoalz2EENPWK6SaYVOtYzC/QhA8f7ObVETUw8re29SiD01g7MBQhylQsAUysEtCRQRSaan/x1LcZbPxNwqmUHe5LaAC0Nuq5W8fVbK/dGLpI9Fq09cU4Ftq47WlM8XNB9AM5GNlROD+B4e8N1XUgE3s8DPRPeGtpBko7mhuPtROQlMBLANXAMUFMTA340WlADeIMjvnXgA8wV1QztPQHP2faRqcTHDaMTwvQRaN7kXknzvc2JSgB8uiGtUaGAxcy4B01G/VL9Ya3hUqb1yEQfHd0b3OlemQG6KAb7wJWo2zSfVnwjF5AYwIWO1hzZnWQczTHzQ+TAX//+d/z1b3/7XXP/Z/lHl92KVRtpHS/J+3uWhFefX1mkShD+6hrfu/YO7O7g6X7se+V+3h8BVktI+vzMd4B5t8bc4qhm2yY+WXnyAsYJXP6MS+7uf2VhOnXb3SD5LC+u1x1M7ed8+43Xx/Y3d1aLO2j6KkHw3XK3A6qvLKPYzrPt/FflJ7gCsNzvALFRLze5chccMTahzyRNS+aVm1Z9XW5opdSdeXgGFZ8TP8QCGKWCkE4eC05hCuNAySmLRAlGkijG2JcCttz11t7GXz0TcpTwy2cyTJrzqrcV7qmKVQusCJdqN7iIEZxMt7Bqp6pXXT+g2IpN7sLm7reUnW3LV0rryKY8ldLXctZGaVsKgD2XGY+lzyP3WSMheN1M3/hTHelwE1OeKmvOs8JKdbKQZ1DMyxHYBDBAmSIGMhIHXAyFBktnCiIIoPfgmBTwIeNwwlpQ2exsgxYCfB0yEjCUZmcazJ5chi5HPgax+CNh3WCxxYXtErKJEsBAHFEgCLno5SHOAdScGHI4WsaXSMa8T9fJ3KySqDgqm30vBE7wZSQbGaA1lalpFm9AgffHdeEhhf29/CFgVfpG12IwBsGUW0PzEyMuXGNMkoS0FMnF0kj0fqEdB10BBTiGJvMYHSPlE2qGU25zkNtgpuExij4hgDCkAgRNLBJzkSkfZI4PtNbQmmF0stq9nQf6YJJaZOA4ThRhgStnECwXoQKA81xWHWSRTXAyX9eFiMAvxzkBdtXv8AaH08zvtD4c5zFJCapt3s8T1xikTneD+wnmvhogJwERVrkKNAEmi8T18cDb2xvjx7yxzscx+22yAwbgcit0gYLW6F45z5H7Y2pCVr+kAY4T1mJuDAScy2ReSYGZVtfA/LR7IKavAQXQzU0m2Ln4sEHY/xjS2gDvx4lMwzvA67iRCdACaR0uBYwrEaGB8W2IhF0inhjB7OAPMMb77QDspGZkUEPjAYR2JSrQGujdzPZrkKsogBw5J+JxACMcXVnPOT4qoTTblfSiWmrlmlGaFtLWD2Q74O64QoJeg4hY5AecylAuYMt4toOup+cboLlDBQitd0bnYja9A27HT3nnX6bcBdYqO8B6BRrq8/csV3cQtZ/3R8va3Jeodv/+Xr6Kmfrq/Ptvf7R8r747eNitU237vB/f3OkinskCy/2urEj3OCvX33s17sa7+3f7+6+sVfd79cSyVu0PWK899uoVwHwVX7W3V+K57X6W31MWkKmZU54DEqqtIXPQTb0EPoBnqhvoehbTrd61k5ZslUWSQC3tSmuT3B8SUoo/7bKKSypXqGnhKaBRCmwqe2lBoyxFJV8AaTisrfqVa1uBDu1RLvKvDaHMBokxkK7Y4tr+gXVvQJYsyUqtyXKz2uZwx8jKBQqQ7CvEzleytOkZiiUXsKQnVWuHzpMydCqXF3ZD5Ipn3ur7DKUKTPItrS5QTJgmvfl04ZyegBoTmFCXXmDL9XPZH+fLqxfrWM1R5ez0EFACDlCB31xAtWQyBmwTjDVMzxkYJuEFBt9UbBXKYHg4UGRnVwKXU87qti2jlL9iAD4I2sgGKaCTA2YB91Cb0OW6ZOsJrlIS2HQhhEbInCmKnSpgKoWkyZigniTe55GspMWy/LaDISOuECbOTbXHBmbtO/vRj5NXAHj0vwHt3zmMgjFR0U75SNoU0qOT5CAkyIYC41DBZ40xRCVbFtd+jUj6HCvuqF9wNMWrODwCx9HEWsJr0k/ScSFnaghPou/mhiZQEoMb43Ge6NfA8XZOy1IfA2/OZhkROA5f/acWaMaYqCrTXG6Gv7y9I3tHq343ss0YXPmOgi5u7hijw2MAjZaRmr2eidOAMwHzZJwOEQWmH3UztBLWpW1xAG/KF+VIJbMFMhXTBOapyiyrW+D9YJv6Se2Le7nRcSKkksulrHK9WDeMrm01iCejYHT4cSLMYE5A936ccNSECU0EtujIgJ8HmSHdccCn9Y9MtIohykTvfcbjMfpIC3cr/1hTXq+kla4FwhhQmSOBayBGcGLHAQxHe39D/hJ0+RtB07dLH5KBVOBwAkgx7bURiIsLeohkJMF8XA25+h5UGoQRWIc0iDCCzchAuEB1O9GTObRG0K0RodipdjAJX2sQuyk3Gee4d3e2kxvxlzVgBPxsiuUSaJVmi5qehhiGjL/h28cayz/LP7p8BabKavLVubWB2vYeWDvZV+djO29/n7dz7uf/SPlqw3kFqqp8D1TZF+9/q7wCocAzYPjKcvWVBUfvk2sFLvvaYlXgpyxWVb5nlfq9wGoHcjsr4CSueOkfiM/Mf9+LM9sB1FdWqCrfGy9fjfE/V0kAIy7A3iTUyuPHnMIlAMjTg0QQte9uchHRhc7jXCicMC1cCZQ1CYlJ5mUmF60cUrJhCq4OyjDV61P83GQbGJWsEOlUjAJKNpPaN6t8phWfhSkYAwmHY+RYxByb9e4QYYWXAGslwEICNSRsMdTDcrCN6ibGZ56pl/SdAYvMC0uBabP9KI+0zcq0lMsEMjNmW8+bmQSA5iudzu4LmUAl3KzYrQg+O6q/iryiZPYYlDGQ65ncJqC7swMGBsxpiDAbdCTNjgRDCBBO7oABhpK8mUIwFjBC0j2PKYfUH0k0VQA7i2hCAF3B5/CjMW+nqN3RE/kA8Ejkw7UW6veh3yCRYwDZlZ4pVF+BrEzKyGBcf+r4UOjCAqyxiC4MCAwp+XOmF5gAWEB5yj5rICxrVcnekwVSFkJ9QdmpFBymGLILvb9e8/4QsPrbr7/iv1wPHOc72VskRJJunVr2UIxVucfBayCbmPOWq4i74dvjgwPbFkNO+TCWb3Ch9gy6N00/T6O1q4T/RMIOxsHMxQvbwMxl7m6KA8p5Xq4kvFYsfGxY1ifw+HigtYrHmrNkTUgtKEdrcMifGY4YA0N5rSwd7TwAdMCNlqztOk0dnmarxa9t+gAAIABJREFUXcqFTpqo2ofdGDflYuA7D4Jaz5iWq2Y+6zqS7HYkeWA/PB4dx+EyrRcXkJYsM/SgK6A3B8eS2lIDtHJHFasKwM0hq50Pg4OJgOX7NuszxoDJMtUSuB70K7fmkzIfQS3W2dpMFNya6MgNT9ZJVNukA1dH9j5dInOQYY8clo7eO8jskWiN5Ckz0XQC2ZbJOGuyNWf+NV1LD8Dzg9o7IGFyOax28kazewX6cpLK9zdpvYQW4NQ1l+tG6vP8hASJYWBFXkE3DanVACxrbQFpVztZGmIMhPytf5Z/dsntVVpJbO93TeX92N3yUn/v18wX58bt+zsYy+3c75U74HkFgH702N1f7o+UXdJ5BbL27+7g8hXA0LGMz7jkq4TBxYOxl6pav1Xtjkl3j8py8yvQVp/vbIHjFcr7imnj/rrV8xWo/ASS/iMg/M9TEsDjuvBLDMAPARYOpcGgFyoN5f5VQuBOtmBKwbE+G/roExBULtC6Ye5uahLmiwEYoIozytpV4E1ub3s3J1a8kEmANcWr5H6W5D2DyZVLXiMCOQQB5RJfgqvIMSYwyeVtYuvZygsJEKAbskxgc1VUnYq+/W5BqjaUHM19GaVLpvdPRsVnmbyWbMZ60d2s1mEeG0M05basW0uGlfIVmOlRVidJbqj23WUnebRkpkK3HDN/aVZMHpBJdsDWKB/FUHxZ1T3VFEF5KILrlgVljjIA0ptIrRf8TKUx5ZlKDJ1IRQKK4fAsGRvIK+kp/QDsEcgPm8tNdoGvqHE9lIJnUQdmLuWOWaCIOGi1W1ZWm+9KQs1n8pKsDt16XvFyy7l0ged5uu1jZY3OOd6xQDjBcnxeClV+nLwCwHH+Ika+qLEDMwYEkvlEGo2o4Lk2g88ihwS9CtWU2dsFJCpRnYTjlS9o+RFjAp7yatq8kaVdCSHfI21Oxvp+Uzxo4Mf828wmwCktDbImFJPoAqSybq1NhryMgJtM894m9eYhth+6FBqtK6YkcUFwgFpgb9TXNQQqWd1ya1z+wJWfAkgcrpxa+r2XdUvPbpGz7gHm5irK8zL9171mEOgU5E25oGxmyK4VpBK8mbFf0/RcidWOG4tkucJVp+UIxkb1TpfR0OJVrDJg8CuVBhvg8PI9Lh9YASstJhhBk/RDJmjUQqk+MwBGIOWDCyqiALz8viNJ6EF1BpbJaCkAAgkGtLKlAgyCjNl+crVQTFQpE8qn3uwguU4KUAFrkZv9zHg8xn7VgkD6WaLMtTDUWKkEzPAA0GYOuloUzBk/+LP8q5S7cH+3SO2xTLvAv59/B0OvwMIdfN1B1R2E4Pb5e+d9VV5Zsez2t97bF++/uuZ+jm/f2YvX/bxX59jt91VudS2lyisssvNdlCvgq6rfy/2W+/vfiq/6FcAjocAGPJuy7qyArxIH7+BpH097+ZE+/yPn//ddvB130RuQ3BDlzSFQJdsJEoynWtp2iZZzOK89w54+JwVmYLkLStDnCfLwWA+yyQcBz7YBEwio1KMX4OHeUmQTK3paIGHGjQVkNEIRL/iUxQqM5ZTParuNWG5ya9/LCRBZXYI4K4HuBvbWcfVB7ZPb/27TQU9HV8yYrWafwrnXZgrXCcuqNd0ySwaaAv3eliaQhOldhW3/rkTQiy1wA77qOx6jwjZDOaHymIAKctmbtOi5fjdrL9BkJUfM+iZsJHNgbaRbUz6ccqEAdiat948EHpDlCsiHAQ+tkUVagTFBFMf2oOufPpsFclt/NulebUJ5tkAuAdqU8FH75oLuJgPPs+Emny67tX2Nwcytb6DxLRl2Wq9elz9ksWrnL0zWSwAKgMJzluVCguXSNgzMYDMBGGIWCfqR8teNVQmBmeYENyU0RgzGDAmhTpRZ1qxdkxI5AdpagzTxavADM58W65fz/FqQamIQvTcJp+qZ6jDRhc7teFvsANblKYFd1adM4rBPE7NmXbHXTMY4jaLW5AwgNI0MHsvE4T4Xmznw2QCrPRKomJ6ip1/3j2mWtU2jRgWGQIHacbIIaeEcEQKMajstnqVpmRNYz9N0z+hD9bPVPpUQSs86RgDl+vcUmyRgBE7eHCnzNBhLFRqfTgKHdCMjjtNKZTnQe8BwUBSIoEbsaEgQhHk7aGLHmC6QDN3Kp0lqTrfLPjSuQrGIuo45zeguzZGM4fJXF2Cai78UBbDnDcG0eSUmwKxCLZe0arLScmDu7c8+Hj+9AP8Fyi583oFRbRRVDM+ufrb95kcA02+ds9+z3r/aSX6v0Fzj8yZgfBdU3Y9/9boDrE3o+QSSDM/ZeV8BsK9+t5W9u3bivK9A1vfm2d4tL241y6/b6w6sJhV74utAr69cAr9yD3w1Ru4P/FvA6SeoqpIAXO7xk0F9Aqjl4lVacYDySCk5gQ2EbNKhP8kMda+lGK5zK/nplCNKdNJ1dgFzn6bzuea7sh5sXioolWLNm3g6f5EurDpMUdi2WWbrfuVhRNFBQvw2N6ZHDaouuyVOVdDx3eoAyYj1XhLzZNybrIVPY7ektCprorqvdaK6IVXPTFEzVDxVyUKz9ph7OEAFbJuN8HzNes7ZNbbcQXda+XnZwARXJvliyldV5wStSKPaIeXmlp/DLKXMzqmgBX9XOcK6E1B9BMHUhxFYXYANF916EESZABVktcIApLA3JtsSuBFgFMV6yVfFVzKd+zaG6moF23rs846zBvdTm03ZCauhNVYTmKATyMm58Kr8ILCi4PcYjqI8NCwNA4JWq2Lmo7C4VchtImOaT1nxKaBvA6OCOqeGvowkmjE02S6LzRhjsoKMiIk0bT53YgutnBez26IUSe1RWj2XBrdG9NUHzub0Hxb6jVrcUDSQtF64GX1DwVxIxabnJlO3G/p1LSr0MkMLLBRS4bxb+aSYFM1Vdy4ALqtXM+q4SHrwmLJ1AagaIgSKUP6MC8ch0gRRvSJJ6NFF9tD7gLUDIzkGRuZ0vyxDDocbx0Nk0qpm1H61aS7Z255vfbLhabY2X7K/rjlPzqCrpaJOp1d0TXLQ8hMFrLS6ZqO1qDtgLeAH85XFSIwrAQtmIPcFmErTBh+wgxY0g2ME87NV3qt61MmE2ByHOS6Z5MtdNCJo9SsEarSgXcHx0IMEGOEHKg4LmXA0UYFqkVadJqBvbI9qs0mDn+zrA2sMly89ALkB2k/Z559W7hv3V+BmN3fc2dnsi9+9uh7wjAD2v6/u++q7P1I+b2ufEYTdvvvKwnUHPL9loXr1uluj9uP3a796XrXF3lyvPOd2/HIHVntTfmUYun/+APB3fAZWuyvg2IkqvucKuOXlehl7dbeEvgLX9/Gy9+erSvy5SwIY5SY+4zcwhdRSTtf+WN4XQK3Z/FxWnPvMX6Mz64KYKGy/3byt3mhPNwgM3GSnO6SoZy76d9Ov+dtKoVJ7fbkq08W9Hqmui+0+BX54LLe65fap5E1T6ImaiA+/rFNl1YNcwJQbqQDkrF+9t5rtBLYj90kpeXZOedatZEe6Vj7LkRnl0l/9ZYiK1YZEB8mztKLY7OdisKtWsLJu7WuS5ClTeMrsH1/X4niR8jVLXlmggTjGtvVHLn0bOQWn9sqVCVlByzWQ1PQEVjaSVqoLVPBcAK4ARlOy4MqzWmCKN6DcHLDkXzfQCmWAlcdSKfI30gr26xD0ELCvzkS5S9oE/1OmVNsu6+huxXq2dvpsyxovkjUzsKx/n8sfslj9Okz+rUEh0TEXgQTjPiIGm01C49HIvje1JvPRGQTYB/NIVYDaTHKXDEbsYkM7vMkHWYwuSUtS5XFwc3xkJ63kxoJT10x1FmlJj5Ke2aAzsd5TU2KAdfDD2fne5oSITeBw0IJn7rj6hbO9SWMhPpLmlUYB6XJrdOB4OyYxwxhcFMu1DUk3NlJtKhHdcBxuiqHiec2A99aAGIqzCQaD5hqIaTkta6WgGsqjVYGKBawiAv2iFScStFRhTJ3UIxhfZACZB81ElhFox4F+dbTDt8VdzVSDseK7xspfYWVlq1iwLZ9HTch2ngK12wYywdWaRM056QIgAyPkVteAaDFZGS0YZDmSFqnQOHEzWbXoqtkqgWNzXKJGHFELmikmlda3sCKdMKAH2nngdGBcQA/SqEcyWXYo+FUuz2C+YfUXILA4AFffHIzfc2/oqHwcpcxQ/ZX/yhwE6lqMOeap3MieiLhg9vajS8DP8p9W7gBoB1I7gHollSeeA3fqt3fiijsgGt8575WV6nvWinupZ7oDpld+cF+BKmzv76BpP/cOqvZ7fQWo2ovf7NYpv13rfu97XfGMN3ZhZMcpd0bee3O+OnbXhg4sd7+XlqtUEuKd5323XO2MF3uC4D2u6hXV+leWq+8Bqlsb/SwA2BqX2NGAnLLybsFwreFlNKDHgtzK024WG7nL6bwSCUtYRNb3qXOlXLVlSyoZq6xkFaIwY7wmsKNQa7lCExbsGUjbWUsDNY/o2rVcq4oUYAKibdBTgUqFbbNpE+M5M/woRU5A3zZvPmPiy8VxKqaneMA35b43FdKqs8trpowFQLkLCo3aksdNKFjVkeykXKt7qMUQE/YEZAugjkz1GWR5KXIQh3kjKcg0423rV5mKJBNNoUHHeAMaOyIxFaglJ+2EHftaZYUREnxCMShvuB5zjk+AZnTtu2r80SK3Jx/OwXO8G+KqcIty/dvjqbjmEFQVKUcCQRbsFjSiRK58uSSuqHFEZXiFBc3WDiBLUS6PK44PW/0pZYbpp4vNsubl+jxBO+p698DZVf5QjFU73xH9gTAH5EIGA46jOrIGgsl3mAvGWztpjciOX86Gb9/+jlqsm7kQqU3L19EOMsT1jkOU4dkVO1QLBzhIR4JWgjFwvB2iT6dgyVgoTugYQy5yhsyLYAB0B7SjVWvPCTnjVUyDwspfE3MSBlIZoPnbngMDgFUMmq9gN4MoUNWpx0HKKPdaIJYQUmQc3sTkh8RhgL+RUhuNpBRnq6DLgcPLPxs4lQ18iS25BpPOH1egKeHs4/HAcRy4rkG3tDR0gNa7RgsMFWGJb4PucKcz51J0uRNyPiBBMNy0In58POAAzkZgNNDlYpx4O04mlD4al2UtKA2i8MzEefgayDXos8yzy+LpMIFF5vNICzhRnCak2qKso2LRSgeT4DkwLBmz1JzPNOPkDNE5rquvMm26pY5B9kZPapGO44D1BzIGWjtxmuHxCIw+CKDaQeY+MyQGjuMX5OgYMHEeGt0WNRbO88QwJxl0Ak3jlQDdBagaMK2piff3d4ye8Kxdhn/GCFy94/HxW2xfP8v/v2UXTvN2bC+vhNf7efvnrwDTeHHurp19de5X0v9eahP6vWXbtD79bv/8FVB6BZBeufA5PoOmV66Cr6xg7fb5i2pU843t7yuccse++/s7Dt67rd7fQVUBq4mfAs+06jujxSs3wPvf75FV/ChI+gmqXhVvjelLNo8U2Ir7oWzItWCJ9mQAhrxiDj/R+1VnU1ie/n6KF2q+5IeSKQLrfIBQLNdvIlPxOnWtAlGKqyl2QoGHInRgvO5SQKSuXTIOQxcIhJabFmv35N5nKW8L5iDiMZ2XS3apyJlWTH+2wGE1QskHZguckV9C9TOFbnjl4Yrt9yQ3e24tbM8p8DsGvUWQ6D3l/UMAXF5KJRMONYwZlatZAE/WHyrRXbQFZQPkejSUWsjtkOWlrFLFYWBqf196680K08zIr74v8XL5syG85oU/g/TjqqMt9F+4ay3dZQw3IfgBWqt6goyEDgxD9IBdVOZWPJUpl6a5SOdywECrVWJQXq/csM6+G0PpZZLymnmB3pzJsWupNNgyzqXmna3oxhmvV1bGGr8bgcjRGj3uMsVeyXaIoPfR+IIREPgjwMqA//P/+r/xX//t33D8cuIyJaszBcunrFROVr4rA8dhZGjLwIgLj+uCHRLwBR1r0rgfNCsmUNSbPRkHc8gtMNPgWUnySOQQvhaGXkJvZ2Jaolwxp1gNQoKp7tpWfbndMeeA2FjM0HvHMa0oAW+GHql4r8bv1BnfrgfacSCb42Os302xSWxSR2sU2hV4V6UIGNgsptQSNhkMI4IdDoLVQ9a/ERcOAyArndfEtcoMzvomjDFqreGKC8dxYjd+XlcnYKznCMNV8N4PjP6YwDHN0VO0o97wGKSnTyTO45jt2HuB2eWOWO1NINfh5ng8HijzmLcDrbWpSQiMqSWKx4XSIjBJLr9wGPNQNIKcLsufATOOqwQl5uUawAMYPWHvhmGi12+sP5piBnMwIbQd6I+O5o634x396lj5OAxuHLth8jvPwHE2mJ/49TEAa3h/P5Et8dEBP97w4IW5mQwCd4JsTXoxCuFw9FF52rAWPoAZ9SrhoTaY3juOtwMZ3IAYrzgJenEcJ8fxdxaHn+UfWe4AyG6fO5aAe2znVPkKKN2ve7dE1Tl5O+cOoF4J1/fn3evyFcjy7Zx7eQWY6vgOhO7XklZkvr8DqjtY2n9zt1LdAdkrkKdS7KHAa6PP7mkHfMa0r4xB+/H6Tf3uG5Yr4NMr+Te/YaGtHUy9cgPcP+/gqsxt98oAz4jve+vGHwFif47y17/9iv9ynnBrGDBU+hGs5RtmhgbHkJuZCWhFgik7JJfgyfokL4vEJI3iCpITOJXLE7dLgTIrjrtyOUvMeOW5X0vamEOfSuISYAlI5A6IJEAwus0XE6203KDjmEIIpLAuUNjHmORXPcYip9DzZcopzajMXDANqks9ndqkwGYsa53bIgap3FiRgytAeZqgwCqmZ0/JQu4O88QYWyyOnjDKklMg2cq4wyuSZKGI9WVwEHAdiRlL777AUzEEe90Gtqxq3uQ1ZDIkHASInpgJmAXGrfSqV3DZO0Dgo2muO89BGFHxaGyPyqoDGC1BkQRSHwJVR8JF286cMUaF9ZVkCbwc0S+4DcDF8MgLAQiB/BAxWgA5FJZh6IMaKyYOpqeQu2Ok5C8ESbgKeBeZmlwvIWxgWxvW3Kk4/TWIKCdTMWFw4dEFujUGrDzhXpcfB1b+hv/tf/8/8D//r/8L/v1/pIWiCVl+zAeoyeZAlA9oyoJDQoroF5P9DmoV+rhEB778hwFg9EH6R02Ss9yrTLTtoaXfEn0M5hJSMlsCnsRxNMZgBQcvzbkhi9GBBoiYokzVqofMhK7cAg6Cs8TAuDSxHFiWLQDniSsTcJ8LTyOsRqkssuJhjLmgMhk79f72zgmiUwHIPTDwfv7C+40Od8PbW8PbcQIyj57N8XYeQKcARsb3gaOdaO2QZornjkHXsjwcv/YHTj8RAVpMkvmiRgR6Jq4MPKBJOQJXdMbmGIA0dDBmKM3QkhqHBqDbIe0EkK3h+IXa39AiW4N+LkYJND85ZEILwQgBXMdQn57nyTwXfiBkfkYnPWq6IZQouJLh5uBEDQBMFsi+jwHkw/DtV7oxvB8nc6lRMwCapkl0gUzkFeg2EA2MSxpGy9HExXRhiEzkcQLyzo3o6NFFcGEwC5xHw7DEo190BWwNaSTGYDOrTRzIpsgoBzIvyjxnuQP+f+y9Xa8sS5IltMzcI/c5t6q7oJEKaM28gBASA28j/gN/gD/AIz+M15F4QszDSPCAEGiQBkQzDKWqorqr6a6eup9nZ0a4m/GwzNx9x8k899xzb1VPV2+/d5+dOzMiMsLD3cOWLbNlDFP13iGoIa6BKEewkakD4oGiKLgAsqPpM254Bz8cP3n6k++8BLy230dbrezz+xlqc49J+RBgAt7P0XoEwPJYgveP8+h1Nll+P2J7VhDzaNs11OIeo4Q7r+8Bo0fs1nqu6/artmqexwdYq5XcuUf8JCY+b7uSQev7WD5fSaMEVvnzjCW/KtmqNfHqnISVgGsNAUwA1u/8nC/sEWBagfQrqHrYpOD/+flv8NP/5N/F5RJsS8hcd2Ax8BIhpDMwPOZAyLNbAIQABmbDAz+MR498bZ+HVAXQJvMzqooIZhSOAZ51M5MJ8ARiM4WDNulSnHgJo2MRWxnbIaCEigNosB4gTiZbL/R+LmHwEwSO4SQeue+BK23KZdRwOiO3l8nClcLUjRREKEUGI+UBOkvU0OI5E4wUqWma0NZ3RAiYAMoSNCol+oKRRyOvKsL9+uifKBAcKQAIVgvBXEoCYnFGgqVKnxZoVQA1LNC8wYXS4hwV4WCmyvOoT2bGGp4G9KOjbFH+xQka3ABpHF8e5XfgFPpSB0ZBYHCfBOxmgDeg7Q64oNQCaWDawp4/AjkkapM7bO9wucH9CtgBBZkrR4OgwfyA+wGXqZZBx3wKXHB8Rtk0dGtI0TRPug2zdABt9+grQdiiBVnkLMMBPZWWUyXa457G+E38JSiAdBgOdBxwA97Ut3jUvjuwCrrtq+cdP0VFrRt6u0Eh2ATY9xvZoUowlMiuhRw5IMwZ0gu6PUdNqYourINVVEl7x+AsWskadDILpU46Oic3Fw9lsbIoWjvilh1kQoBgQGSouFiAGAGicwXeCXKG/DtCaELykT3DwAbLFd/VO8h4RNOgnaUUaBEa5HFTzVh8dgsGLSVD576pBsiJ3q2hd0ERwFvH5bIRrApY0wFAOw5stcyoACNI2rYnqBJEqjDcrvWDLGI39H5AhAuTx2LkSIcsvUotakiUUpgTZKnHQq9K8x6hd1mQjaIKAmPR5a2CxZ0RqzmtifQEJKCkVLvORRK8fzwnhiv+6DPK/YvFQ8WMBaADgEks0PQ8AEOSPO+2FfRbx/PzgWN3bG+49IuU8BNpODVCMVAUM1NpOcwo+KsDKCM8VGaGW9TbyhIAo8BALPbWGo6j47JdoKpoTuGVVAgC11++1HlfY4XHfhzQyxM9YksipWod7ObwDBYHsMU1Vog4rtcv8U//6f/0gcn+2n4/7R6oAaYx/zGs4nmbeyGe94zeM+u0brMay4+OI3c+f9TkweszaPmY7dbZuAIfWT5bf/TOtuW0/fm4j8DrnXbGICsptMUhz2GB90IFz2Bq3SZzrFYBi3ztB+4DqQwHzJO54SVrZXjJXq1s1ZnpXCXC1vYKqj6qhZ2wH53P1cgpDh/adKpqBHoJRuTCUFg2hAHd6KdVGpVu6RSmi50M1AQPQUANtob/BzDDBDAMy0pANM9JNYXK0uCc9zl80CG8JfH8JDhRRE4VAARTlXlWabQnuGQOPI8r8R2qzF+OB2y8b4BL6Ffls9reO5/cg2xT2qKzdin7OM4sbM95r5K5KHRQ1uwtTPbDg2VxBSXCeR0Bhcez38MmEDHAs2gy150EYUUzVK1AEDWroFF0ucbfsVZ5AFjkNlPcQ2QCXaijt0b9CnX0G+0wcSHb1JxjrUTKTvPR756MVV9sJxfABL4bjt1gzUeaikcooGTB9AOw3SG7wA+QVJFYX6TD7YBjSqxP6oy59AmcRDIML8Qp8hph6NYDNAsMURdrLR8wvAC6XANt1j5y+cN2yvEiGRUXqTuDUV3uiwCt3fCzn/0Kj9p3BlZaLziOjiYXdI8kxlKRJWW3jayL9R41q2KwWUh3i0NKhfUbYESCrbXgTAFrTvQaD5kqhUWfwZA/EUWtAjsaQ/nCuKXMeEd3x+Xyhp6Mhb4bky1qDqiW0P7nKrKGqHHCJhkrQCj7QYDeLEKjPdgkKsRdLhe0dlBOVSYggiIUZqYKHtyZFyXAVnQuKs7QPo9FKg4Sg5KhaOqJsMFQRBAElgAzw4iXTHQVmDWQyhe4zoFXAEhJNs/QzEcRu/Mj0sxwHMEqai5IGccbtbAKEzNFc+GM+wbB83XHTRxbKbhoQc3zAdDbQaASQCbz6zLcrUZYYa0Vt2OHSgXDRAkMB+DNWlmN1zsTUDErxHdD3w37DvRe4GqQCnh1yJZhFzHP4pxao5fNpDCcTsBE3hKhr2MxZdhqvzXgssHQILIFWMpxHPaSGbZLhQlwHEcsDhG6KQA0XFhCaXYRVlGXWofyTdEtPE0R3qoSiz3Z28vlAkQhaynhCXRF6yxUeb1d8Wf/xxcYq8pr+1toadbcE6IA3gdXYwThsdF/D4g9Am8f2v6ekWyn9z903HM7j7NHAGoFQsD7zNW97RJAnY93BldnoLWyWmX5O7/zUYIynRsP8ccZKGV3rsDr3rbre2ehvhVIDdbKI7cq6asEUWt+1ZpndZZgP+6cwPrzMff3FVB9TBMtjGpIxVd6zKZ7oGAUZWWWEZ9fkzECkGDMaVib2eh6Pl96RKeAgCCeTVm6VrXAQzAqvftrCZpS6rT7IcvvNDAz/ybHh4KASYfNMQuI5HFlAC9erEE1Hbm03TJKZUFE4JZO9mQZX0V5vCIJOrMveY4T9E1HURYcTjXhzHeHYETRQ4YU1TgPD4XdrJ+ZJ5bbJBDtForQ4xvnuuNu6L3RER995D7XrRGy5yBASeMDgHjB0aIIsFQUKREWGN9l+VxPIOAjKissXTqrq6KXTjDWyUrxN8hStrhXWRA4SADa6ARX3h3eHH3n9iHcx+1cB25aI5D7bvBmEByh+hdASrjQrfWsDNRTQKEgigjQEywtQN6d6TgFAustUikCRCPGaY7VIEgEFpQt4p7rZOkGOPAA1B52boyHeCQwNDPSTFrDb/7qikftu6sCWiNurJ+hi0LD6E/veHrKS6lBRRqklPBdEKx06+GtARDxlQi57fRGFKGhmEIEYgUmhuNwgq2o73TRpJ85GKR3draGV0JlUcbx8Cr4UMPrvaMG6l3VeXJ+jyRIBzoYxmVteoNLLUhp+MvlKQZKeCrA4n69G6BA1ZRIj/A9rbjUit5YOX3IjEv0yuI64kLYUEsdi4fK9GyJlnGdFnT1JbwiuRBO75dE2CRBQq0Ve+ujxoI5fQMRBYsW0usAcLlcAijGZAZgblRtNF5j9iWl6wGUAqklpDN5zFWOXetGFUnvqJeNID2fI3GsDqC1NuPHTaPulY/ETcSCEhojkKIBKvNekvXcr47bDTAvkAKUJ2C7FKo/IpfjZL2oythDna9s06Od19idY7Sb4TCaH7oeAAAgAElEQVRHF4+4dUV3C7tIGB5qEqB/lipovaPEvZbCeUK1zRIgzCE6F4Zt27Bbj9xGQSkbZLB8ytBXo2KnhNHofnBcWLJbhnbssN3H9by233c7GwBpwCreN2Z12SfBmC3vf4wIyfcxkL+vyMkjEPWIrToDpXLaZt3uzDKtTNQZON0DVedjrMe6d44LuEyMewZFCYwO8Clb8TLKri3bnPdfwdSBl8DqBWPlrBljyVC9w0s1wBVU3cuxWnOw7l3EvbjGFVi/Aqrv0tJId90CNnlM/WSJFCKRF+5LwnymLyAd7vl8TIYhQVgwOQEYPHKqJRyONEMCOkiIGiBsJ89In0FtDaxCFibvs9EghUVqBfBiLRo2S2RAOSDgsUsWrOeVRP4K2ZVSFEjbCZkq4ZGzjJEPJUjbR0N9etY+9exPHn4AHzjZjlFvylMwI0MSA4j4vMqSgHKJMsknJcMmE0gquiHPDD4k1WfUj8XnpdQAs+GcRYE7FR+J+fL8wkaIG8AyRRrfMW4NUkXQPfLqSz7vfV4bCLitG5e/mMLeAuR2ASI/iY5nDKXCIbsex/DD0XdH2wE3MnDigLqS/Rq+GgEOhx+A7wa3BseBornOcAFkfdsGd/70CPtL2Q8LIYu0iT3uI6JAMHFHgEU4ndE5BjLUzykjkna0FuYupvq4YNqrgIxopwEAAhi/UAhEiGh84JH43RmrMHJvvoXaH8aXqRak3DUg2OoF7g1mB1RKKPIxH6h3AWoJtQ9DuVSM+kyQiA0NVbroWesdCqWinE/FG4kMsyoKLcDhBo0bw0RKcNKm1yFukuikZUctquByub7IkH3PnDFLRRkJgYBasG0bSlGUouidiZcSQE6zcLCMNZJeh7h3RRVSa4QrrvllPhiczDfSjYIDyTeLaEz7OfGHKZAqi97D6zABlrtg27YhlsCaYgUqXCkViPA+es6qC6QWMh37DoOHpDtvfYK7Ev2PQf07Stki1psLj4EMXmsdVTPk01C1DIXEka+WIEqEqnZKlT47HNIbQQIillZ40xzB2ukMJ6QgCmBdsN+A69VgLjA1PL0puLxVbJcNEtLyuUhzTebY2I+GUi6xSBK0dPeQTo1kUykwGA4zqFH9p8fCbe4Icju2DSZTqSLYe0d5s6GDaow9mFip9CAWCYXCWFx7byhbhYfyo7kjVRN7p1AGvzc9fCUe2HRWHMeO2xUfTza8tt9hS7C0Aqp74Gpd3PNnZbK+rX2Xm70CvU/Z5gyMzuD9HphfQQ5Or4H3Q/z0wXvrtli2W7/jXpHge0DsLIqRbQFWZ3B1Zpsyx+rMVq26EXZ6vRJJe+x/rzjwYZgxgmclwDWf6jj9fQZUq9LGPeZqueb3ANZr+5gW0g7oYQi/mB2LIQcIc0nckLngtANTfAEEW5Le9QA0EzYhy7xI2E6Zb+WYjE5GuMCD0VI+00T8dGc9brVOH9AIr0p3NdcivkWg8gK8IJzUyFQIilMUlcX5LbTZMPOoUqSN4YSppDdtDg3nOzDwHMZZxRDNcPjRxR720HJ5aces94ICHTIATnZD2rk0ugMQg32SAC1dXxoRJeY+n+kyLbWAtrwXY4mhwU9WBQHuQswCCEGQsG1BYTLqAOgAicvVZG8yxK07VfsimgocYtFRBOFiYQcbRo6Wd0G/OdqNIh7ujlIVRQTFFdYdvqx3fgAeeVe9HxBt0ABQkAaL/CqCKwunvqF7D5CfRYF92I1JjQDUjUxtAzeD1IUtNIcrHe6e4zx1DUCHgxTFqBPrPl/bBFV8W8Y8cWffm3WWC/zA8vedgVV6XZ4P3p8NIA0chihA2cNSdVK8oMqZxKDo1qkeZ7yAUhRQp5AFMFgJLipMJkvxHLjxRkelacagpveCSZcVMe/Nh4djDZNDdPaQ53YfA3zQyBnqFuedx9C0+ENykeBBsW2VRXlbm/t7TG4AGZ+scYwS75k7Jx4ATxZpcNMYEpKsW8DzJQiMzyFjCuVkJ5gjgpd8/gU1SolSLgSlkNnI+1pLYWkEBxCF/kqAwrIxX+p2kLItIPrPBZC1ysjGkfaPflcuPEwe9DD0C3QrwytH/MucrB7MWdLyDkx1Q4A1sq4Nfe8UMKllUMHpyZcERtHzREoKa0A7aIu4OLR2bG/rAGHiETLIC4i+Z1idmaNuJRJmARcb9ShyQpsLDFOFsjuoVgkEYMp9J3UtqqgiuJmjdUPmVyXjaRH/a8BYaE14nmXbYBJscIQT5JgoeU3BIKrWKLTtcOkwP3B7LuPh+Nr+TWnfBlbOzMo9gPLouJ9yn88m4Mce79G53QNbKzC6t+85/G/th0f73gNe917fA2ffdj7Z/GU3rDjkrAMBvARS916fgVVinj1er+IVV6dghZ9rViWwegSw7kmuf0i8IsdiPkhe14pPbWlbHEYmowDB/mQTGrcqw3inEctPLWwiHUVg13qfwybnkUIwbGWfkhkbgGgxHOnZnw7gIQLgYV8kCMM8VkKpaTvN8Lq44HHdIzUh7aIEgqojvJ7y1cP8xZSdT5sN8zgJEONZjwCQ6zQdQA4S56tI2fZ79yZtNF7valnFZeezObazBK0epAJmagQG+CMLIt3QkkFEnoOEnaMRqijjHvro85kfNG2GgoytcUcIrOlU8gvw6UhGJvYVZV54hgsOKfW4V8lmOUYqjgBAE3gD7EAACl6pokK6DIVACVEvbx7LilHozFsAwWCoIvTPfeZX8fVkkjKfygNE+eiTVPyjA0CV6Rc+JoCM30kyZb+NPozUCQ/p+oXNGPbmylplXhViXLgb2vHh5+53F6+IyfIvf/bn+NOfKP7BT/8YQGEHRKG2lw+huGAPA7lUTiCLgZ5GpOQdxfjNvmLnmTpKav5Dgibktt4NLmWw0DUkFJPJMJmokx21hP2lsT+8A3kT1uuYXhcyMB3dj6iPpViwMNx6iElk0qSFZHfkowkGu+TgoBCA4KpndfCl60RmYiomeEqvUoYGSE6mF4sYRpwofC7sIgyr2y4XhmsKl0iAIY9Z9Fhj48xXKyrYikBQAjTaAJtFF1YuzlNjES21srhbAAoDRTCQSowI9aG4NxbnwR/e1AEuAVgzeHeYxgJRlIXggCSFmciodbBOvTna3tE6VXekdtQnQdmij3uA4BILNWJRi5h1h0SYpcLFRx4aIHPIOiI00FFyH3j25PSo5NQQjrtuHKe9GwSFC7EgJn/GDYe/M2RjM3aY64i+7CNlfPB4ngJAiJawWHWjU6K9Fgf+22+roXqPrZLTZyvQ+VhgtY66R3lZj/bLteHR59+13QNW9z5/BJa+7e/z+x8CTefPcp/y4HinlpPe5X1QtZJAmWOVJFECp3Z67xHeyfSojPbLMMB24CWNtdavOvB+GOA5FHA9wUehgGnsrsDqFVx9n/Y3v/0Kf/Qk2H70FDZQijrc2TgW8HzOpkN5hMvlNsMaB5/N+ZHQibjyGBmyluBkrd80HM9xBO6bTruEc/E1AGb9p0fsetqnDpECuFElWiRYqCWeyqe6Ie0VG9+X+dLDfgaGnQDByDVKafoEfr4slysPN/onDPGMqFn7Ip27Y8gLt7coBzMQ70qV5TXH+9nzIixCPOpzxYUQzK7iaAsQ8LABUkEw7gAjrTS2Sics5phI9LwAskQY7KcUp5ihkTAw18oQeVZKkOQUn7DdYAfgXYZNro5QA8RYKvzw1KcIkLQyUwmoGnxZb16Cqx7jdwIrnF6xY7JHcuj0IOx82EWpWSZLH3jenDHOZbzPsbDYUuPoab8t3Jk9Lg4MfGKBYAjwL/7sZ/hH//DH+If/3r8VSJjGwJDSBNBbo4CFBKGqFaoGhcH6ETWGmIdEZikZhxjsgjEBsxJ1URb77bzSoOYMfd85SFVwuVSGq0mqtsmgBZOFQAJSM054oVJIhQaiRXwvc1JmfalYcBCCGcJaQIYjWKRlFmZzhrt5UJII41tLZWIifDyjXz7geaxaChcjJaDMtWeqzQEZMidIRDrjhkUjUdUFjP6zkAUNKjUWutYPSEiTZsiBx+LlwjpIuETSYGss/KaK4s6gGSerUrgSUulmBXQgSOzoEzyZoyQjFTKyPdQRaxg45kxtrGWDZW2EqJVBQifDOKO7FwANB7w5bs8dt5uhmaJsBfVJ8eatoNSgiW0uvD7p0Th/jp3WDXWbCcECQXcZ4X0Mc3TmRHWLnCqjgET0wPAdxD2DIsRHCsU3YgwMolEkiklG0UBJ5UDgCNl8WQRJJMa6hGolwRkAKTBv6Hag9YZvvnnGr//fL3A/5Oy1/X7b2VBd15D13gjeW1seGf0P23fd/ndtSN8DQtnuMVVnYPRom0dM1CpQ8TGhhd/SX9k196Ln1rBAxX3SaH2vP3gvgdXAUA4cHWSr1rjAc27VWaTiUYHg8+sVUK0X9wqqfoj2V7/5LX76xxf85MdvuKBb5OcsYUiMeqAYAW0ihUqYm9bDdszgwjQeks3BBAJpaDoGS2EhO57PZobScd8SdtIsMDsjQBA+hLk0RToFaN9obCsyHcFA2hjACtIz8sfiuRtXjZe5pPxNYYYpRpU1Gae8+hqOuI5PH3bbYOVCYnCe39JXJwA1hM1yI3O4WFzLckwwJDMNswRVA8xI5E8V0N41G5FQab9pgGeCWB12ZzYJpMBcueDGHJk48+IakfBNEH3nUCgBkAFe4lhhf4mFzTTWLI4TNwcaw//67jBjPVoVRxWJaChhPlU6jwJYoUduVaAu8wO6rDsMVE2wlblUnePIA/w57ZxUBQyjaY73wAgaR82+nqvUABFhS2EwW5YymYnMx+bcfoT/BQhzN5hT5G3fG77+8ga8N95m++6hgFGjoIMxjFr45cUV7pVVouM8LcK/KL3NAdWtw6Vje6o49oPrinVUVUxlGYIoVXbuKBiMVILpI2lSS0FrIf8YhvlWn+DSWB8IfQz+gWItJNUlmC+nEuARxfck1N9UPYoQOxA5Sm0/whgHB4YF09VZwExUqRy4gEF+cdRQEMZDmwhcFbd3z8H4ZFFYDBl3LlCOsinUCeAyL8mjsCwrdqe0uC6KgA7WK0hwEOmyMSZLofeIeWq8B5OKHaQ0YCwA3KzDlQtvAVDqhn704UHT7iiImNsiwRZxwWudBYIx4rxleGgUwFapqAgPP6k1XLQyj8sdhg650EtjN8PmGw5xoCqL8Ya6jSvQi1DcJAahuuD2TcftXcetK8qT4s2PFU9PBXUDSuVi1HrnfS8CA5WTuhlaM9x2QHVDpuQBZag2si4FQ/66Y4AsAljmaJDlmgabO9VlUBTNG6AXVFd0FBaedmVIZqwLpSRAFeZllUhanXI1PHKE/dVSUGulPVdKPCsKDFc0HNj7gV//xW/wz/67/xWwJ9Aoe21/u21doGnoLI+MaOc8n3zvd9G+CwA7gz0/vX/vHO+xRfeanra5B6gyH+r8+QqYzvutx3u0z/r5B87xHP53L7IuAdZKGnW8z1zd+53A6oopWNFT+W8FU8lcncMB123WosD3TnjNsVpZLF9+ADwwKF7bhxr7zAAabxlVEAZ1MjRAOvfYJFCQRXxWqRrRDdxO5f0xmmAobVKMTy3ss3RmOvNjwrlKyfEMSX+BNKZDGkN6Y3y/pejFEHWI/G4nKBQBrLeItAhGwsGHnIU9F7aZrABxmMgTOHk8G/vRpgGcpzrSKLifRh+bEQxMozxAVoDL6cQPMMpAzeVYMq9f1/1kRCBNFmoyQSrKdAGRODUSDG58nrM/MwwzQ/pp67hg1MUaDNw8k/HMz5QU9qmFo1oHeMpyLH7E+YSH1t1TnI9gwwVqEXrYAe2CdnX0m6E1kha1UFhOAagx0scOp3AcBN4F6J0id9bQews7lmGAjAAKpsqJBZiaQIAFWNSWynmwgvkE2Q5o5lkRWhpe5ueRfcR0uEuEt4oAUXcV08qNORhpNFmDVlPBQOFohILe8fVX7/Dzf/UXgFfM6u8v26cxVnA+F5xJ9CYKwVThQ1xUqZWvYVRwG6FfgtaOMSnMKKuY3oW8UAQQcZEo+FtxHAesdzxtl1BFUyoRVsD3DhHB9fqMy5uQP6+snWRRUyiGdghDLCDQCFrcOsxosOcwNjPUKixWPDxD/JvF5koIZQisO+q2oR8HoIJLrbDWhopNhvZ160NJMW/6mKRpKIOF7xA3V9AJXLuhRj9366gRk22to1ZW3y6gLLeoslI1JoNlxvpgEiDVoWPCwvoo+MtZb8E+Ad5aqOMBtWyoRYESsbqpKIRQcjQMFqoqawC4IhaQrIRNNoZiHwgQV7DVCyeLNQLsSg/OsXcmRLqhXjZ6gAKYmzjrEkROk8KBDrSb45vnhsMErg6tjlqDmi+sB9Ia432pfxF9Cd7XWhWqwcwV4cLtzHFqrQES9bpSySkWBCaqCrBxTHePqvPOEVhUCa6X+8+lgmNdSwXimAoLlMWxUGvFzRoLKiPOKYFkYQ2r1hrqmzfIamPsXoG4Q9FjQXEuDN/Fhn5tv8N2NlbPskMd74Or8zYfDlF43D52EKyGywpOzn/fO+aHQOAKZs7byelnPd6ZsXrEOq39dq5fdX6d250B2fpdca/SMHG8z1IlOEqSbH3vHJl3T1/iDKySreprCGD+PMq12h988ZrIFevAewocj5iqV4b7+7TB20TdyGHeybSdsgYVkABlWi9TCW9GWkxWiM9dh0N9BT+R+xt1nPJZzTIvoKgBgNYOlFpGfi5if19u/8solGBE0pbwGfqO4ajFcERmzk/mwweZNvCOFoUzNp7smWV/EPBk7nb3NeImQYe/KJcy+5CfmjsZGpHBPqUj2s0RRS/nftGn44hx3VoIDmG0bkc2ljtmnlXeDJ6/J0CCQ7MuVTheR7FKyEgdySgmCaDmUddKIi8oeK6R58W6Xhq1QsmwQAwilfZuI2kAdRYTzj5vdAyTsQhsGP4V2x3H1dBjWcjIoLThvDNCjbmedPBLY1+qGFw7RDogjarG0oGIYDM7AIloNnEKVYQggIXgGkOfZr9N8RMsfXwKFzRnt0oC3zlvAES9UBvkxfDwA6NQsJlBQzRsjHnQdpIX7z5eBz8NWDlgKHi+7WjHDr28xe6Ot5ti31sApDC0g0JLT0RRBVzRjaja24FLYZHho7dQlivB9jCQs3uIJwQD8vbpiRLmCDs3kOm2FfTuMXENW92QEo0as7Mv4XylbNi2DWJ95Ashcq3iFkLB+klA+EVrRdtvKEVRC4/fGj0nRzeIOiXRO5m2FougmaNJg0QF67Eg1IpI7RkTeSxCkVhqvUPAfK6tKEQ7vJMbKVrGIKqloIigd8dhxyiEN+pAxAJVCilQM8qoSyEr1Ttm+Jh7hNlFDLgZtiKo4e0QUG3OXSKnTLHvNxzHAUeH1gtzxlQmA+cCqLJgsnvE8oZyoDj6bR/CDsjJDkP3BrEKHAa7eSxgVIiM+AV6M2SZbt2hXbA/O54PwNTw5qni7duC7SJQZQhEJv/S62cQZ2iiloKjtSH337vBj4435YKciQQrht64KDsyqTRM4MKxjEgq9ZAc1KCYR56fLMWrhyJThCsoWapaL7hFQbzuXNDKReCximRfcvFtrBVnhu5cJIoKupVgkUO2vgOU8PmkVeC1/U7bo5tyT+P1DLRWkHJvm/N7CYzw4O9775+Pt/796NwTfD1iq1ZwtiryZbsHcHLb83tn0HQGbSt4ugew7n1/tgAcC6vwAljdS1nKnxXbrLV67wGrKyaw2j0+a4C/KGSFqWrxSLwi3z+W398GqNY8q3XMrSGCr+1TmkNwNJbLkFLRgXj+Zr5S2CgR1pXAIZkpS/vBjOH21tDNZ7QK+NxGPksi7M7DlknJ83Qqp01g8b57FKxNGkhmkN3ILI5Q/6BeJjj0NJBpiA9He7y2fpAVEDJCFnZXDwBFDXYqF1vOL2IYZN4RT8aD8ZuCDXC8+JuOY7pZM8eJkuOL8z5MZRXyTEOJOSi0aZdHP+T9cY1cMYLW7ghmLvNxEuDyjzKYk7g/0fn8XdB7qPlCI3XD4vsqxtokGlEwtKEdCPaMwlxzKXVkkrpniRUwXM83p7BJhPtNZiH27AAaAVK/AsdBu6Uqa6xqOGfNAOkytkXn6FBzuDSY73Df4Tjg3oB+RU3EFj8+VALX9YjMFVNxBCntOJ0GeYXxvkwhEBm0ZY5/ZnBpql1q5LwHOeILLTZDVWXYv3SUh5qkJ2O56iD8kMDKOTZ7GLW8KIN7GYYiz9UiH2g+QFPkoLeOgphASsO91IpaC7xHB3s88krh3Y71fKsaAKegdUNWwU4QJZLGcAeshNE/+o+PTS3Yni643W5o1rEhKMMozqcRUhVXxuvtHZda8XSp+Gq/jhs9VP5KgdYKawfUAK0XwA21RNFfSzSeN17QbRkoknWnYm0anqyQCo2YXDejOEfVCCvEGNRSs+5XXu/06JDJ8siB47zr/SAAbqw1pnDAOkJrfiysqhhgGeNucjDWEpPWHU+XjTGoByKUruNpexoPhm5ZzDmYuxgbt4Ns0dObt1A4xGwsmimV2g+yTwJh7alN4YVMZz50MtW11g1+NIKqq6FDsF0K6gXQ2ofACoGlx7goIRU/+9A6P+/GBbc8VbTwzokLtFROcFEYlPWuzMlgRay0QVj0zxFqkAwZdBfUWnBkSGFhGGVvDHs9OhftWsg8NjdcLk+4HQc+u3wG1M7Q0Kdgi4UAV0RRLiyFYG4o20Zwrg0Zs936DfvteXlIfedV4LX9G9XOoAh4f9Evp/fvsC/vHeNjvifflweffcxxz2DnvM+HQNz5OOcQwQ+xZMlcPWpnQHHnpxlwlPdBUaY/rdhsxTkJpFadiTPAek8xvQG+AqozuFq12M/hfytT9Uj97xz+l82Xz14Xi+/TEmZgOMpDSEJW2ylzhnIPLCFvjD5JwBMPFlSdDtnca4SJxWYlhKxUCc7STpggykaoVTp/3zt/0bC9WuRVTScxwt4YGCuv1ztTCIpij2erhPiAhgHN8LioexqhdlmqJmLhFtYswWV+T8ZLTadP2k6ZZy3Rr1kfVdN2SntMNfLQ+Zgcohig4l/i3ARtWaSZvsy4V35eW33ct6GuOO5e5O/H61JqOHAjqsgNVS/Rh5OtyXGTV0qCwVFreQk847jioKJfnJZsMsLjmCMf949+ZagrsBv6zXFcHd5AJswx700o/7FgMAKksS8NB+A73A6YHQRXfgCFOgQSjhzRzEoPpikImHXIOXykmaXLKyUtVJnfHpiHBEuEV1qA/XTom7N/m3VspQChoKg1x4kMxcdUuiYzGaNKbNhO5g090lY+1D6JseIFGnYruN4cb+yGqhXX4xjS1a0dQQdm8pwD3tFahwKolw37884wLmsoAZ6LcIJZ77BYx9VjMIqPnCKARn23lMNmrOO2bXh62tB7x34cqF6RhQ8E6TkwtOttTNjj2FFrhThGXk/vPaTJCRLFASmOAsFnb55Iq2MuPr0x/K31xnC2kLauKVywAEwHXniH0mtj9Qll8QuZe4RPMqKZyoWG7pRNT6+WyIwl1QhxyzDDBLtZ6wEBhJvlQsPhDae3wYzGOAKocJsSi2MJaXr+V2rUTXJKj0MIHmrk9aTC0L7vqKKotb4I9wSA5+sVT09PEAeutxtKsnLuKCEeIqbwnQuyqqL+qECqQAsXSI9ZlwmeOATPV8e7bzre7Q1vfvSEH//kgqcnBA2dXtcQx7BGpb+O8PKUYBsdzVmPCspiv9p1JrAKYEpQ1T3K1SjZ2BYO7d4cTZiTJnShhPesoIO5VN0Baw03EUArBAUSTgOSYVwMjk7G6rrv6A48vflRxG97AHVnzPLRGCqpi1FZjFXTjQtDb+sT5LX94bRpXHy40ZN7f7v87GP2P4OqT21pLnzssX6I7+zgI9CXn1wb1s/OiKfG7wJ4AXYFbuENf4fZLdmO+HvHS0C1AqcV/www5bGPxQ5XAN/Ez7v4vVYMvi3brSGA59pUZ1D1KAQw339tP1RLo7q7onVH9Q4VR2s9AAprPEnYLCM/PNkdYJYliaggjQNr5G9nuBzt8ClxkblaQITjI0LQnbZTOjzpcIxwqSEaMPc3n3klFiVixudw4osUchhUAyHFVmdE0AAARiYgHfEaTAXdkGnTTtspryFDEkUcrjU/xQh+t9njCbQMNmp8pl2WPZS1vHywE8v5RaPRHTaZzPORAFkahmxeY1Ya1XCyDj4x6k7ZKl0nGd0jARWdaQGoDPGTRawEzP8utUC8U3hMInUmohYEBDy2E6DoJQClRX5UFgBu0U+xJBzPjuOd49hZgudSC6oA6A7fPZYFIcA6CGIcHdBkonaY7zDsMD8AaQRV1uDSAN8Boc3FO2KRL4UxJuG0kU2S6PAxF2RAMgwbt4V5LXF9qfad6sk9wmFbAPtSL7xHgQssgasxWukFwou0IHMLsbwHk3tpnwCsKFzhAP7nf/5/4kfyjH/8n/4H8N6oOpMhbgFgaPMuiXnmcOs4rgdvSHg6xj5ID4JMBG4EKdSu12VipScjpd4npq2XQhv7OCAlEyoJxkotaMYiwi0Ah0UekpYSHh3DcfCaai1A72jtwDf7DQBYrNXIuJVKoYbWD2zbBm8HSR8H2aC4uSP8SwSWSNzJRhRR7L1hC8q6pOMn1kKVVPPhgmvGEK4iGipwufxSmc6FyjNmXHhUJOpF6ItBIyKo4ELDdYgLX/GIxIswgtY6pG542ja0xgLNPXKMckIzjyipV0CKorWddkaAVbgz3C/+lqj9dYnQNbjjogQSubh5B56/oepjuRRK72soAhYdniWycIbjmxu+/HrH3gq8Ki5vBVvYSKM+B11M6E52qEYoHtekTIbs0wtiudTl/qSXWzeY8EF5uIfoRIGBBZZFNkCoKOgaE9bJWlEbkct+pi27G7oBHozwSIwF51atZM0uly3uoEJABUAPkLbGnQPMyXJ0NHQc7QZrhqpvoeUC77dvc768tj+I1vF+aNu3gSvgPmN03ncGr8EAACAASURBVB/4YQDWDwGW1pYAIQETlt9+2uYRqFj/XnOVKgbAago814geFGIcLF+zx+uUTD9Ov0e4X7x3OEFVy9jB/DCB1Qqm1t8rU7UCrHsy6x8Lml5Xhx+yZW/++a//Ghcc+NOf/tuYkuUry2LhDM7wviVHuvXFF+DvzbwMjRq+Ck9IMhH/+HexvZI90Him9j7lz9N5K1HstjiGKt8weCPSx+FMVUj7wVlUde8EZFQSXMKuAJh3go10etL7jJG0LPnszVSBML6RtUgjmiZC+sY+jmF/ZG2qBEb5TM3+yi6lc3W5LjGG+UFe2k4A8ts8OmlERQ0wGMBMgaqFYhTIGqgUzFqjg4hdo5+jBixt3J6dwPM0A6TCrJOM8A6qiw3Iwf2so10BRFqC98iDOjFVAsAOR7t23J47+i6AhS2aaoKrH8YdFnWqVAxUD+Pa4hHmB2cYoAdT5WgQNEBCYc8PuFA5kLZQyK6DRWFyTpj5Aq4jCNDnOB6yHo4ZPpps7oBiKUoxmagBPoNl9UD7awmCoV6JqMllmSNX4p7cb58ArJToEo7Pvznw+VcNrTm2TaBbRVEm9e+9LYM8brTP/KZt27BfyWSYEtentyTzsXiZnHi1FEAcrdmcKLy/nPQK0sup5LeEwLWQWC8SyZ49zsU63mwbuivEJkBDGLUjdLF3qJPtggi2bQPy/YghTuowQ9dgFrg6csmi97iIRAhjSKim56P3jrKV8CZxoGjc+N47Zc6dBrrE9lIAA79PA7Fz0jHEoMQ5QRycppK+GgwR8AiDtN5RSo3nrS0s0Ayq8WAcu3PA67DVJl1tZkB4WLayobdjmGdu4aWwjCHmOTbr0OD3DUvgkgF+MxRXSC0UrKjKvKoYiTwOQTvccdwajiY4IHh6U/H0RAEKyuwEeBfAxCInTEEJj4hL91xYOWmzv8wArQoHF8hmIRiqgo5k+AyumT9ogEpIysaiKDyeO6Kul6NZA8ol+ptCGAqB5cLik/1rrUG2DVnHInMH4bz3tQb9nSGtwboeB1lgwPCLX/wK/8M/++esqv7dF4DX9ne2PQJXAMIF9n7z5fN77WPYre/Svi+4+hDAy2tJNuoMvM6vV4C1quYlSFlyvg4FnvX9r3YAF0yAlTgn86cSYK2AqnfA13jCY3l9Lwww2ar8fU8BYwVUK6h6xFat/fHafpg2HcfXw3Dd6f3WUBNO52nPZyOAl7YTmxZFbz0k0WVxwPpwOssyD1YDNc3N5ZSm60SW/BOnUWkRiSIIWyuGjTtFqQw26meOSBTBACwZ7ZMKyWTBQhRigJQ0ZG2wYlMkYK4/ARWG4SuCSaiZwYvO6/O8LjIXE1zxaPl8pD0W6RHDWQ9QDCLPYv4efRr/TsGxqTKY55y2/bR9Uskxrn/g3LSLIydK0v4MVmmMARu2A/PGQk/AGUKZ+Um5hrl3oNOGFi8vmCYcHmVceK1wB3agvzPYDbDOuqXVBGLOfTrCxiJTasZ8ekpuOWbuFNcrP+VTibZxXhY1q15KrtvMmTKniNqSxzqAr3uwXZGLFjoDGKhhDm7P+xD3HGU6El+QUpBJTsQ8SvGWHilCgOOLz7/EL3/+63GMR+0TgFVOWMMVFe+ao92u2GqFGAEAorJzkQLYQUAToEDgKLXguN1omAfYYZJZTDaRKAScS5EDFgjeDS+0+0G61aI6MuNWjYV6lcamBPthDhzWo4YUxSeqbqwYrR5xs8mMpdILgZwK/ylaB81dIuStx4K1aQVSaZAuHDTzEKGIiSvDj0EQYfRaaM1BJHGuicgjKc8dPsQiKt8rFONA74yfljyfxZMkZJPMGDpAQoaGf0fnPUCIVTRHPxh/qYUsSEcqCgF7p9LhqAURLEkyUCll7+iABRWLRUIf4W9wQEKaHxltEAuklkJ1UHdYF2gTtMMgRVGqoF64oKRnwwGIK2CKfjiu7zp+e3WgAH/8meLNGyr7uXByEHtNJshM4BGe0LxHQieBeQdwOEFTxrbvcQ3dqejUXdFi/HYIcw8h6MbcLm+AF4VHwqm5oIugC9BAWU8XCTaL2+lW0znF4tbDa+OAFqgJaqkMI8BcINIroyoQLSgReqkFwN7R/Bsc/YYv/uaGX//iS5gV3HnUvra/8+1DYOiesmDu8wgkfRu4+rbP7rVHAOj7AqsPfZ+f/j5/toIq4D6gWkFVwZD98wLsl1j3ZR7WYhNgEkmrMMUNwU7ZAqhWlmqltnZMxmotDLzKrN+TVl8l1vOk0tv6CEg53u+X1/b9G9fbBsVhgHWKfYnLCEcaLErYHqERhyEA0foLx3JYCS/g1JxFDnjaSlNPLjGGpOMw7BMLA14SHPmwwOg0DDZFpcw8JQEioWB8bz7tx3QIp2/OjQH20oYTMluSSGQ4FNdr4blb2hLhVZfIYeY3znlN2yC7IK42GDBROk8ZGjj7bgJLD0GLADKeMT0LK+cJlCL8MedPqsvl09UlwHJet5OpQmKa5XoSQHmDoMY5L9cWhpLnxS22UFFAxAhoTCBmIMfA71No1NQLEBcMHijWh3Z1XJ95/KeIZNIe4K6T8CDbtxT6VTpmzDvEOyAMQTY0mB8wBHOFAz3WUQtmywIYzTpWPC9zMlYEV2GfeNpDvJdjpcpUkBzNMWAyS1GQYZkxVjyJjnRGzyfRmHeiQ2dBFEBnfli3jutzw1df3OD+YWfiJwArW14pvLyBbm9R0IAo7CoAahF4j9wpTySOQPgdx3Hgsm0oYtj3yWgMj0ZPTwf4d9SyKqXAdhq+yaZQQjqXCeZJtUGvx2B2DHeLpyUP4Nj3uYjE2QtCZyoARCHCovS1kzXIuOKkoLeQL0d4Yszz5EOGO26iqMZCFAujBUAxQLUEowOkTKQDwTJxYXKP2g2O1eUBkPPjYkQVBuzXRiGIWmHNh8cqJ6sUn8wRzXIMiO88lpmjO0P+DBHyZwm+HApKfo/YX40hQh1YAFMVkBfEhVOUd6z3PhIPU/XGjeeKQ9APKheWqpBNUS4Vrhm2yA53A9rhuL5reH7u2FHwphrePAnevkkvsoSkZ4xQj1BVKnOMc0u5c4IuRTMZBLW6YO8OCCXpWT+PgCoGEQYbFdOEDqdIiBRBF0VWdGA8sSCVBN35YCs6gSjHQIztIoAUaNmQxvEArToXC43w1KyWNz2Jhn3f8e6bA8ezYxrZjynt1/Z3tX0IDD367FPB1TkkcH0vgfuj35/aHgGzR9uu53qPpToDq5wfK2t1D1jlNRZ6dfdtWWNi10t89Yp3riCgonUNynqtCVa3O68TRJ1B1fp3MlznosD38qnW/lj7YX299uEruPp+bTX6BS4VopXutRHClNFzU7QcY/3mg7Ib851VfIgX8GMZ3v44FHKepeHo3cO5m4Bh3S5ygTyV1vh2gisAi7CDLzVLX85DBabttVy5IGyQ1ckaYCcIK04bDzXBrMOUPSYJIbNbFnEKmWDx3lqVqSmI808wmdv5sh0gUdvLKa5mKTefoCjPE9As4Dy/iecd55czxkFzMMMn0/6Zn2JexFg7HVMyPg/v445mAWlPQAoga4d5FwITLxCtkBK1oQzwltfuw0xrh+G4GfqhqHDUQqVKKm0F+7XGAnpDyqUnMnM0mNFzRFaK4X+OHeId3UIBUCZrxdwqW3phRj4lwzieKJKrUAheIEd29mL01zIcx30NW1xGPVEMEifttgGudG6DZfz13lkv9wDGYH3wDPvEOlbzrP/6t8/41V99jf/4H/wIAMPROggkzI3GoKVkaHhLImTrzdMTBB3H8cxcoVgYFBKoNAZhTPYiGSfZI9wtC+Dy4rTEtBIMUQPmyCz4VVjkVgHAmSckQbsCKVnOEMCi019k4cVhIVkJ6hXIwnorrTu6x4FShPlJICjU6Ad1iRoWwcu5jxoMec2TSp6g0UH2otJSX/o0xAsQ9R/cGf7VHG65iMoC0R1FAS0pKCFRkNlHeBmlKZmzBWCeKwRu6TUjMDFEHKxoTBxjLLXLWETSG5Rr2vCWOOgBgwBd0BqFNNCdMcFZJPlCcJUPmBTCaB3Yd8O7a8f1ZtjebLg8BWNTdDB4EGHtvTEmEvvNiZbXa0bmrwfwMac6IGL8igAdgsM5ShMwe95X9SjERwBm8QRzyUUx7kdO4EFz+sjdy0nPk1SqELqMRNaU488cvkldSShCcRCOZMve8cW//hy//c0XYCihze9/bX+P2vow+FRw9SGQ9NKcevz7+7TvAqrOAGF9fwVTj0BXMlYLQzXCAHPehsJgF+AWj1VDhN3EV+5guN8NlE8fgGpVsFhfrwoXawHglaVaRSseKQGurNsaBvgIVD0KA/w+QPi1vWgOvLse+PKbHf/OHzNWVCWeE2lH8KGJhBMSz2M4QgXO0fsxlJclQZBgGKdZJzTBTrIeK8TLfcdfIrMoq4fBCvC5PSJ5EDWXEoxQaErjWLo+z8J+MIawnIARhp2zdg5DEWfNrkwqEXEChxkWFH20rCsi48/otTjutLNkvDMBJnegc7n3CDdLm8znMdOAz7pH7oAURhOtEu4JruYaMcUu3ByazFH2cH5VAtsBcMcHGEJstuaBzegqa0bmyIHMVyuqAayYkYYe98xlKBkfu6HdItIMEgV/HcyVivVDg63yThEKynWBuWKZW3XA/QjQ1OAR6mfeoBkSCIpV9PiMLCWdC+xbH7c0bffMtZuQam15Nw3TCRH/cEAPlmrY1cPmOx1CMrwTY9wi+vb2fMX13fXlWPshgdVEzI7/+xd/jp/UG/6jf/8/Q40kP7M00BHJXmGsu7B+kRBwkGVL8BQnGRrkWaWa9aXmQ97MoKVMj8KgTxH1gUi7Zuwrh1YAr+zMjIcVj/oNHb2n4mCC+WDJALIBblBlDSHJv4uihHLNAA6cTSwyax1aJAr0kknIZLmiWYcgQiSVhfGkhLG8GCch5T+Ueo4jiimDzB5icnkKcIgMVcCjdQi4CGhRQGd8s4tDtwvI0+Sc5UKVYbccl1PJLwUnEtTu+0HDvlBAgzLpOr1JguEhEwAeA1sAeM9ihVTNQ3dYc/Secc+OWpWCI28KZFP0CBcVjxjw7ujNcNsdexMcLvhsA56eKspWWJci7v/w1AnQvcEx740vizBp+lkZXnI/J0trzs+kFir/OYaX0DRmiM6K6wYqDOaE5uY+ANkAzirQcEh4CFJAlIDOBJAa4Rg+xV006Wv+ZA2GbkawmspO6Dj2K/78F3+JX/3iNwA20Ah7bX+4bQVCjz7DaZsVeHxov/MT6UPbfxsI+tB5/lDtzLasvuQVVOTrZHMTZCSwOudX5eSL1w4yUV65GHSP4pu+YJ0VUK3hfvcYqxVgrXlUV9yXVj/vs4YEJrg6A6t7oOpRv72Cqx+mOf7m86/wpB1/8kc/Za41ZOQrJXgZhnVEvcSjZdobiM/hSA3yMYt8HCD+5HNjlIfK/dN+kEzXCBtgASXywnaKB7hGTrEt7wFIxoanHtZiqNUNYaWUPB+9Ed8TYHA4PtOpm2FroBM7bYlhdCcIiWf12gUAhh1p3TDC8Dyvffa5DFAqwQYuqQySzvDodS1pt4+78L69Pc8l1Z89mCmmzSCMec+rnyBuvPR5L+NvQ14HwRBJzwjXi29VpbNcqkFKh0mLe6uQrsgQ0daAfgj67tg2piFpgCoqRrYAQGSnHAfPwI/o64YUrRhrTQAykSh9lHlUwVKJegCpyYZ5xm0mVkbmUSWglDFuHWknn2w7zM8wQLOMMcIbE+PuxY3j31QT9OWeI+5Vw5dffI0vv0jZ1w9H+XwvYAV0Rj9owWFrPfs8QcCdqmmaqDG4x23bsO87uh3BPByQmKQEVgWiQuGJhfJtx4Gi2xi4qvpCXjT77BjhXIi8E50MR2sQ8SEMkeeSIhEe4WkKCivoRuU169TDTzU86/QGaOYEUYYPAse2beitwSKm08zRm0PdqNIWk8uCAUuw7SZwFe4HMMytdZRYUN1ZW8mcyoTW+qi9pcJiwtu2wdzx2dOF11oZpujJciAAj3rkWTXUQpn8MiRWZaB3KWAdgIPqPjBACmXp0TuBLABFickhVMazXKiC8gcXaBVl7efOvbwL+t4H8HUXKEosCor6pkKfFM0aCNs4Art19C643jreXRvrVb19gpYOVQv2CS+SgRl+x9hdCxn1ZgZIQQVDOAmKudgVVRw9rskVvTHfyzzCMZUFgA0YXpFuhq5UpWzd4KUQfIUB0xHVHMw4ljPnNReUoWJZAKWC5TTegGYdl8p8jhKAmYyhoF4qn7HWUWplQWFrgDQc+xW//uXn+MtffgWq2uQ5vbY/3PZt4GoFPrK8XlkrOe2D0/t+eo072+DOttnuhQ3+Lto5xG1lp1ZAuQKMc62nVOrL812ZvWXffgFuG9B1btJskU7PeMAzsLoXArgW+b0+eL0KV9zTcj+HA+b132OvgPfB1do/r+1T27Sd6LzsIkNcIT8H0qnpC2CYnk7VErUWM92BxsMqR53pCANbeRr2c7ymTXVmAPqIxpkG5nBUZ65QfE+Jc4HQsDek/Z+2Qxq4Aa7iWewW+VNhuHpeNDxSItoERY6wJQgiPIHfetrOfh2YJjzDzONH+DwIPh0YAHNcYziDi/Jct1KZ35yKztFfw3YSBCiIczJghqFNEED2jtEjKYrFnP8JbMb6JwaghG2Yg2XaTtGrwfL5uG7rHZnK4bCwax3QqNVUPUBQNmV+dS9ozXEctCeLFIi1yD9zMB8qQv6CY/Kh+tcBYTgfJOS/vAWQor2h0kOan9u79Th2rKkywVXeH/dOxWwJB7Nk9h7Hxlit3SBS530Nlgk5pkKAbqhAx9WbM1ILwFC5TDCmhYaYu0GlhngL10TrDV9/ccXXX+zrLMWj9kly60MkWh1dgGcXXMtneLIvZkI9rziM1DYuqMSgEgP2/Yqnpw0O1q5SV3RvEYdrRNZgcbYSaLSEQT87gUyTVh3eFgtVQbIPOSEccBrvupVR6ykRf61lyH1aixwiZcFi3kiHXnJBQ+xDFcThUfAEDgWCglrfACZoh6PtByW9NwGsD7r+MD7sLpcL46bBOOi2aObXmGhSKlo7kDi9QCBbjewqEDwUgV42FhGGMWQgJvnRGqz1oX6irqhqBFVi8OJoUaNi5luFOIgZSgUKKhyOoxMAIQoLjyG2xEUXKKyR3jXJOhlx3K6sjwUCx96OWMAd0Iq6VZStom4KbIIjYnSLVwAhxNEcx+64NUcXhReHbB0//qM32GLx6b0PmXMHY9Jb4/2q2wZVxS2KDPd4ChG4crHsnQDNwvNRISMkcG8dzSSEUwIk1gIpDK1kn8cqsRUK8ljmhzFUkSmbiobw1JW4m8KJXkpFBUVHWmfx41RrckGEx0Y9MZnLTy0XlMsWCxDw7vY5nr9+h/7OgcYEVwnnyKup9Ife7oGhR5/nNssD/z3wte6zgrF7xz8DpXvf/22f/5BtDe/bTu+vOYf5e82vSpYq271+S/dNpzW4b0B4lilHnIAoFSxWIHVmm3L722nbM4t1ZrLys7MqYBYI/hBjhTu/z69f26c2z38lRpULmmwofhvDadouMhzG046JcPXeaAvJjA7xcELnUXKsjiSCYeynA5Pvqc66TgnOXo7sBHgCKRo1Mz2OhSizw3XCKYE7yIBUpJYiM38cGI7g9Ss4exjBococ4W4O60ZGL2y/zJHPFIWsvyUB4PhDoY0oJ8rUEJtrkSCdzJi2k2NcH8DrygtJtWqkLSYKL7PvXNOBvNiDmOfE74q8/JxKCehyzfPZ88RU+TR3DBMj+kqFNgbPq8U1GIpcGMVSlKGGpTM6xqkPQEwqcCvovaA1OrZ5UMPlIigS4Xq+B9jLcL6oF+sNWhhR1J1rioNgyo3sFpygzEPogrE+AbpAW47KgD4BVnGO2QD2PUJHoRJhmbN3yBZSHiRFQtLGA2SMyQwcJMEStcAcIwtjDd1E9LZq2nA87tGvOPYDdqQhuEY73G+fnGOVw8EA/F//6lf4b778Ev/1f/mPJ90ZgGVovQfN3K1BjOj5s88+Qztu2LaKa7vCzLApH0LWSBGqskaUdx+Du+g2BmyGvFWps8ZCIQtRMozKbSDaFwtCKZwnEQboMAKmwkrTRRlKdUT9hf0WnSoAYGgHgV4R9kctBbXUkJtnmBUBLz9TgCxWFutVx+1oUA1BDAh+/KMfkWXoAV/Fhhqc6yLpjsy14bkoBLVyUpei6H2nV0QACMPCSmUIZQdD8MjCMWKlQNHagVqD8XjhDuJA0mAcHYCWy1D0SYArlAiM0DrD0agOyL6O8L1YbCwq6h7XI0DoBqCj1oLtUgl6isK8o/cWHpqUKFH0bugNuN0c+xFREMWxVUUtAoTHq9aKti64MVHhgqM1Ls5PlV6TTobraFyUIQoUeoSaA9IdukVIoMSinx40DDceurM+FqRClH9L5BDC+Xf6Xnr0VQ5TAATfylpnIk6vXyfTSraTiz6ZSWMttpAcNeO9RYm5J0BrN0Aa/vf/7c/wy5/9RSw46bh4BVZ/P9rHgqszgEqJ9jNAWveT099r+10Dpe/TEkyleaXLe1lrxzAZqgRXWPbJtrJAT5hhdxvgWWh4BUlrHlUCrRVInZmncx7VmeE6M1jrvmuB4HOOlS+/8wfLNq/CNj90W10Tv/nXX+Jf3G74z//RnyJV7gZLtTyDaVQaEE7AbdtYnLfoqCtZ0kiMCJ4EO7CZNqEjji4YFMz3+FpGKNQ8y5kbNN4Z0tQY9t4AWQE8JGw+ACxIn+gJDuuxLRJoZQqDo4fNmJFbGo5xs1SOAyAeKR8YjvTLZYtCvGGEyxIWJjxn9wBvGeo1vp/zmtff4SjxSM98qgSGPsL33QAvhE9mmUryUnBjgQLj3LMIsaSjxmc6AILJsiH+FQDPJ9voZoAJrB0AttDeYtRSKaGurYB7j2idzAmlw8ijVE7vHb0XuJMtU7X4rh2ODlWHRVifp5NJCIzMWIeKyf49cu47umVOpwPCsEHzThE1pdqhixF0SbBVMKR8YxYMhhSIBHRK0IwMCwSQyoGYaSsAkAVgPW5s3rchrx9YOcsQmaXXYjoaBsULEEjC8Fd/+Rt88duvMJ2O6x19v32y3HrGwkoYiu8cOI4bLpc3AIB9Pxi6hk6bT4Rhbhm21zsuZcOmhbWREmF2MiTMn7FBn/oiQODuY91/4X1xoWJOYZVri+1cphpNFjE2eKqmsxZUNyDC71QJrFSYyKfbEwB6HVrvBHMc8rBuUUfAYeqwwgF7uVxQa4VsgPfO2lnLA6xQGxNv61u0tsPd8XR5GlXP3UHPg7KosSDudwHzqpAeIqJ9KTk5O6n55aabMeTPRSCloIAFbK0DlyrojZ+rKHpPQ2kZMum14ZIVo2ClqNlaayhbZdggNcghIqhaxkLUY6Hv14bj6LgUSmZdLhsBQiGwsJKJjYieDp7O+N1mgufrgeebYz/Yl9tWUC8x5jKi0Q2CLQCahcAHvRHJ+iDDQ53y6o6S30Zvj/C83YHqDleWuzMdkcPjgdEPA2RD6w6vjkbunz3m+VCi+mH4mdgnqguVzYWk947eDFo3XJ6e4N3Q3PCmRoinSlD4DAeUEOog1u54eroA6DAXfPPNM37x87/Gb/7my/E9r17ov4/tDKDOnzle1rpK99kjMYszg/NdgNS61vzQAGwNX/s+jYYDwQnw0ixOoOKg9F8yW1kna4vfCdJS2e/MVt0DSys4uuL9MMF7YYNnRuzMVq0AC3gJBvOa3neova4TP3xbR9EBMBqj0BxLwOCYsudD0jueaQWsdwnLcL3wHyeQCFTCXwlGAgCNMh3T4fiCWUkHtOc5Zv5RGq1Tm0+EfEXaTiluIRLBshFNwVMNgBc9kEAFjkiBoJ1XQlArk59nLScgAQQgqLoxNQGsc8rc4nAUStpycabDD5LHWtjAjBUEZcPXxq8OpkqTYSLrVMJo73C+f2+ayOzDydednRg0/EWjNND4KNImInrIQvTNm6ObowgZd+oEEMjQAZ/znMk5KfuAGAvuitYYTdONoKtUQMsERJI5UnAYDrgd0Tchje4Hv889lAAtACnrtw4JdTkY3geHwgiqEOAKWXeLPx5q0xZxohFYmhYWey8G11yZPMZkguRw3LvBG0FwqZXgCh5FmmcuGiIcMENnNSaS6hZHFxzXA198/g7v3q056R9+tnwiY0X8GokjAIAmBa38Cap9CUfHmzefYT8OCld4j1wi4FI3GphKtkDcsdUCOzIlz2IAF8BCkEEFsjFETp1kMQTMdwnAw1nERWNolcR3ajBPpZRRSbl3i3GocOucpN4itI8DsHuwO1tB1QpvHSKO7cJQwqM1ImFB5A3R+1OqgsWd6Q11MciGMTkMYCVsKYA6qm5kiox0d5W5ELVOdkSV1weAqjZKZkeUi3I30rFb1HQQTFU5twSgPjwVUgq2GqvfGJY832TLSNczDBAOaKmxkMVCLoCl4l8PeT/YiI/WkJFvHVFYmIPWjKFql8sGVcqA1iegX9kn/eiwJqh1Q904RM324ZHbbzuebxu+ebdhbwatjssbx2UDLloBKLo7jiNy6Yqg9YajG1pQuUUVpRa03uEdOEyGkh6fQ06PSlEUfwvpFCJxKaNWXkcsZJ70cuXYC2WmFrO/G/9xLYAqiipMBAWKIwoba30zFg3KsvO+o1S4KhoM5aJQqdjbgVo3eKFARwkFQXFD3RQibyFq4V2qeG7v8PzlM25fAWgVRR3dGgHmq0f672FbH+pn5gWYjM3aElx9DAD62G3P7Nj3befvXcHPOcRPlr9t+Tl/dv47AVa2afARSOUxNtBkrstxsojVKj5xZqTugavcbhW3OJZjJXhaAdhZvj09yQn88pxxer0CUn+wzWv7Pm3FOgBoispbqN8AMNw7bReBjcKyWdAWttR/UkGKwGVYlUSkysgfijA8zoxwRAdYycK9OWUGh+kTTKUEddoQHh7CBHAqJUDgdLS602E4QuvCAayFPx1bswAAIABJREFUYKGP3PkEgwjH94zCQVyTFAlAGXEeAogUQEKJMEXHdOYgjRx/IJyVaTvx71JkOOkpckY7LgHi8k9a8wFuHUjF6BfLFs/X4gtFZq1VntsUABPIIgicJEHMNW+AT7VBCxIiN2Xqyxbhj0yZ0eLjXrv1UBzcwgZl5EoGu/XecbQN+yHoRpu1VEEphpIlfryh2Q5BC3Xjgyk6Ecan4hCleAXc0P0AVQGzHpURdMGHSriKYxQBHqGDcYcDkVqOYSCYTp+Rd8k6ioz6Wx5hg6J13C6XOA4N/yEepoX3pFtnio9qCKjIYKi0CAQbsjYYoDjswHFraDcApjG2EvA9BlffT259aa0bvr4e+Oxpx17e4NJvUK2cAN2jSDA9CmZRNdwoDtBaQ28sHFyKMsfJDUXJrPTWcKkX7qcCPxqKbrCcLCLAIo1prUNrgZhg2ypS1Y45SxHWlgtFuO8zAdPMmAslQhYrJmX3naxOpWfFYJAC1FIHEKMjRcYg1sIbUUt9sZK2RvakiaHqhrJtaPsRi4sPhghC8QzRYFeWSe/KJFNvFuFfNNglFxvnAkT2KlVQcvHKEsuMQa1aADG4rQtTqMuIQKSgNyZIqmxICdeY6YH6Fep1xLVmiCYzESNuNbxCTB48ULeKy7YxoRGGp6ea6y/pfzf04wCED5Bu9NRcd+B6PbDvIdhQBZcIAVQlMJy1MhS31tHCI6RgCAGVASkEwnhaFktGhAAgH0pgWOnRGabY4Wjd0EWASEpFvHbneTcAHixV55sQUYZxpuwnChguqyMYjx7DrLWQsb41BQcB+nyQi/yl0NtkPZwPtcK6Y3vqKKVCRHA7vkKzK/7bf/I/4uc/+//C62ljPHyL4+W1/cG36cF9aSk8AleClyzVIzYrj/2hz3+f7dFAP4OqczhggpAzWMttkrFK0MLwnBk2uDJW53C+R3lTKwt1Vv0716da/z4XBb63/TkUcO2HtY9eQdXvq5k79mbYakeXimJtho7bDIPK3KGMVOJz2CJ/JBLxV7EvIBzTJQCXACFg4TJVBtfmyZyE0zmtmbWszUvVYkTu0fL8iu3p//YIdWeeENmFyBlCOrEHdskjRi2hDINzpNx2Kk6bN5aKKTpSKzxAjQe1kTnbCWfGrzC+EfWpEjQOIMkzCONeRz9JOPSXzCykunQiuHw5bCfoBKlIwESGb55P2l1LX6dthRBpiG3FudaoynjGOxpKLUhhOGKQI+zXqA3qLIHTOtCaoXfaLBqOXqaTUZxMhAI9jkZ73Q+IGCTk0ofWth1AcQD7YLNehBuLR35XQ2Y7zdpVAaiiyDGZrgBfSQJ4nr+MRwhvRYqJzPvK/XO8+nAGTLN75l8xdWiCZUEAX3NojZBLEfR+g3nDv/yzX+Lz334d9/jjDKYfDFj9zedf45/89/8L/qv/4j+E1opiV7ScKPr/s/c2Tbcl2XnQs1bmPu97q7pbFrbkL8CGMBJEMEAKAxEEIybgCIf5D3jAhAm/wD8AGDAhGAARmvExs01IA4MFGCyHpJaN1bZbbblbUrvL7lKrVR/33vfsnbkWg2etzDy7TlV1tauaKuvNqLfu+dhnf+TOzL2e9az1rBJImjGy4qEOSF4Eqho5NowhZigeBynZjZCAVIm6RkLjPBUUhV4fESHAECqzlZI0tAzaO4EVwvivteB6vaLWGiBpkor0hFARhJ6TgsMOVIQnAQ5NZgiU1K7bFvLyGgCS6JmTiSdLlixyoVqHk8gAghkyHh7inBTnRrXEBvEZFywpJykYC0ouFD2yJamAElfvjmYdYiz0C7ExuUXIVDFJNd4rJrADop8yOZbNgopHgLfeO5X7muHhwjBE1RDbEIMWANohRdGOA9u2QU0iJyk8aYz9g/e4fx14/1VHa7yWWmX8lcJx1V14X0K9r1lHj5jmUhWXiGF2M6AoWu/owfLdLHoOdOtonQt9MxaLNgvPiGgsB2tSe0xtBwDFVguaE/RIqQx5gH/AI2bWgLHoenjTwBDSCPVDMIYEZTzvogSTWivqdoGKs5gyOAcaDhztNV6+8wrHtQXpGZNmqZv23P6gt5XBypZA4+PGyecFPP2gbc2hyvyx/DuDq7yuc8hj/tmynwRUCXLys5WxOgOqM7ha2atz7tQKkjpuwdX67xlw5far8ZP9cG4roPLTv8/ts2ivn3b8g3/0Hfzsn/lxSFWItznjhpLyDCUbcuzxvM4onOkMDGPTfSjvSTiyAQyVvNjFuLuaTlGfwCZD6rAAKwTWUWFqREa2YNhOmOzW4qA1t0xgiG3D2hIyE1Uz5UEihB/jeodJHUBLk52RYLiYLzLrWyWjxp7AzbPWLRy+fFrLukmiVgDioawYto4v/Uo7NsBi2HWpCpjhaLlP2ma3aROz+4MM8MnWJOPmzpSHWmwAbYn+EjFAGKKYqtAJTMZlwxGqGnAI3BT7YTCLEEEtI5qLNbVCMt0Z7eLoMNvBulWRg+Vkm9wboBSgSODlvjqp+D6l0s3JwLr1AaRyHNz+IRy/EdkTAzYZvJvtxljMyLDlGeYYCuOS7JWnY3DmESYAI1OaIiMyWEyzA/sTQWpCuHkHfwSM1d463vq9d/HkF7xhDRbeTjcbAIGxmRSFoCAFpjy3TU+IgIxSSVDR50AbC4lbJCoSoCkER2dh1RE3HB6d6V2Q5TN2UoKtpJNHKGA2UVhvkFqQ9aZa70jeQSu9ENaPMeG6O9xDIl1yAvP/k1b3seB4N5RKmt+Z1RkThZSoGIVAmvXIV0qPUEwmd4biKcPKIAxj60YGrvWOum1cLBO0xCAVAY31mdM6PD+rMaFaGHoZgIemhwGe552LPjjZ4RAp0EJ2az8OiDhKoShFLWQJzQX96CGmIYOxCX8C75JTqt5NsDfD05UL6+VSUS+KywYUpT6MQtHcuZ6AbOhxMPSRavidpqJkDlWISRhD+xSpXMh+FFVIiIkIACjZOwwwxeTT6Y7jWOomEV8e1yMFgw2DB9jGUId0c+hWuRBoQS0FJkpQBi7OFmAtx03WRdMASeZc/MQruHjsMDMcxwF7ckiXZTF7BlXP7dzugavzZ2l4f1Ig9VmDrx9kTOdDPwzRm2tZH9hn0ATMYpg4fUeV0sluFczwvwqCG8EtsFrD++6JTZyZrXPeVIKkM8DK7w23AGzddr2meyzUuQ+e22fdujnef31FQ8EWNQwBPhfE06hMo5u2zzDugaRH0o8/7BwAyNj2NewOHqAmI34Qz8Bgk6Zjb44B+gFXUBfG+sKO3aj8xa/IgKUzMUMYw8GskzVI2DgAIiYwugEkQkg2RqbbIqQR56rJOnkALNpRWTfrdkWbfZM2UX6W4gZaQsgi+jkONvsofcCjuwLNLgDvVpEQ41pnLlug1YHHIrxfIupoRCQpWDiZNiZPQyHI6KoEuDOUkqkctEla87DDaJuVAqhwXZBQ/oNyzbB+wOxAFu/t3iDokCG5fqsAyDHigPcAfXFZ1pB1qGyEUieI8uhY8BxkdkfepeUlfxJdlfnxyTomuM1aYTbAbAqKTHA9GMoEYTGqpop9p93ZmauFdIj/gO1TA1YO4L0u+Ou/9m38x3/2T0IevgLp14gwyGTHjGlFIHiqvsnwhsy4YSow9qhGDoiHxHp3VNWRs6VjECv2foQ4xpyUKUWdbSR6xjm11gaIofdfB50+QBdAFTtlaF5LmiwnriKU2Jjuds98ENU5fgCCH1+Ue+I75mxJeBnCgB5FdcP7sFDHEkhIguFrnWIhHhOS40mWRWr4iWLgE7Rlkbko7hCLSKxKkouWhAgIIhvOYejA4k1JOctSC4UcnLUuqK7iXMyFYHdIXzqgWm9CGiT6hDlhjt6A4yCVLVKgVfHwWPFwUdTqyETKVBeCA9aNtLcDxbNP6SvhuJBRM0IXzxOQoRdhioiigwvz0an454ZgvCpzp2LS8soKoKA8LAQChsRaUv257KmwVkZK0aYMvipECfBKjO+U8Xc4CxPDIcPblAsJCHSdnpfuDfv+hFfv7uh7rtvPhtNz+6h2D0idgdbnEZR/3Dmdx7vf+fuwsMBzs+W7fJ3Fg8vyl58DE1itLNUZXJ1Zq7PK3xks3QNN+3L+9/7OAHF9Ddze9+f2o2gO4GrAN996F//6n/gKpD4A1lIobW7n8+5kyFOaDjKAV/wmwEn+XEN3XENwgdslIhAgnc0LeFhrXsVWcxtgKEDncVd5+AxdDNuX5yBZV0jGfujQleGMvTnOOPAt25PxdiOVwyewSvYqbaehCOizA4dBnecQx2RJoMjjGuHy0zi/Obdpo984qgdAGhtkfyUoTdemDWN/2IBx81iiKK8x8upyrREBQHaFwIyhnrx2ghQB7S53RGQOVZQt7q0oUKqgFkDVBhhizhZFK9wbzHaG8cX3noWCxQA0uBBUMXTwtvA4ZdYROU4tHPgIMBZ9ojqLAi/Qmoxc9E3csFVuPW3a/Pd2YiRzKCFOJ4FxheNEZdlOBgibhADvp8HQe8Nx7TjpmWAMnI9onyKwEry/O/76V38Lf/5n/0Vs9RGtXwkCLChSVagz0VFFKQYQ2WmDOsZcNHrLorFkKFQErWXVZl4Yc5CY65ImMfuRsa2qOvN9ouVESDRfVAEz5mWl1wYcpBYD10IyXZwqbHByBxa1DRh2mNQ3r8KdeTy6THAOKh8DSgSDds/zhjNPzByolweyfd5RcpLntYTO/1rfwszRY99ZAFdVxvXn+KPehwBKVRneQ4vrkuEWkCJjAV1VhNxT04UTWoOSz2WoSmEIXmMB5BpKP6kz4uYBrCPm2xneWAMYCQgUjg60w2Fd8bQbrFNW/uGh4PFBcak5tzQSQpMSp2BFN4+CfLxCQICsAwUM1aI8r+64Ialb5HW5Mj+qu8NE4U4GSaMAYioMdiwBksKcNEiZIQsBUheh0VG4eSwUmiGGUaMq5F4pF8uQym5UeYwBtORmRSKxOtrRsO8v8bVf/U28ep/KPbdel+e8ied2r90DU8A0QfxjtvE7788G+0d9n6/XUL11v/dAwL0H3T3wlH8JnBJQpUjF+nrdBsu2yVbn9yuQuvcH3AKrs3jFR8mrr+BqZavszmtbtjnnga3vz330Ue+f24+i7R341lvv4Kf++FdQtUKspSXDDfIZD18cmGFIxy1L2ymf/ROEIZyh2fgDDdGjaRqljTANzAxN92RqJh6ZbJXPtIB1P+k4HjLvmLaXxPfwBVicxt4qoDH2OmynADoa64LLtOucam5aKgZDlwByTOVpOwEztynLzNDQDvYDCVx5rBE+KBhsWexgAWw++3bxqKcdluBqhXm5wqXku0V+nabjegFTQNYv497IyE3452BKhUW0V+uAO4mDWphCUdQwrG5xsBBw1KyyHe47GFm1OGWEoClfAwGsPIsHc410EMit12/wkFhfmU/eL6S0enZU2pLCVAtB4ue0zYKvlTle836Op1NGEY37jNuQwLCfpsR63AFh7bTed7z91u/h2DOPdh2fPyJgBTAc7VqA9+wFHnqDFqCjQj1FFQBXAWW0G8Q74AoWg4uTt2ngB1QN0YFgazzEBxJshVRiykyLcIp3I8NF1qmPReDWw5ImMEdAbw1SmYxIxZCoiUAumQa8UaFFlDLiBDOZMGrYSoH1TvGCJWY5fw/IqOadt4fXQaasxC05Dir9SU3JVe6nlkJAZQ6ThpLqM2JwpZKeOZX/1oVzLkUTeDL0DqOP0AGVMq470CcyGdCR3g2Es0soSuKxiIZSDnPHDL019NagotgeNtRSUFSYp9QjATLO7GgHvRLxZwGsWjNWBjegGQMwHzbHw4Niq/McM4h09Wp08wjfrIMdI3CJOlpALLoJJBG1L9hLHpOvh8oOBBHNR/YovUIpG9sdAWoxvSZREHuYdOFg6U4mzYQCLaVsyMk+H6gRY+yOoqy1pVrQIyQVcY0sFIxRhFBUYOI4bEe7XvF//Pzfwnu//yrm6dk4fm7P7ePaCmxW0LPmX+V3a2jdvf1g2e6cP3rvwbWGEK6OgLJsl2BhBUo5zs/sU4Im4INAY50b6zmszNU94JSM9fm1LvvMvKt7wOrjwNUKrM6s2vn1PdCVc/2cO/XcPjfNDU2A3TdUo1KumaZJCcnnDZ+M/My43g8VMz+v6bI4OwMgjSfuMEEWIzejeTBymVIQIQEFN8v8qGX2m02Qo1HLMozauXzMSJkMG5xpGwnCaF6vjvabA50AHj/KNylwESVwgn1CsB3ppGc/pgt0zvdUXXRbxD/G/+d2CcYGOxbdLrOnkXMu87O4wQLslt9jPM+dtaNC4M0jD0yrQJX2o8ID2PCc3GkDABKO5QRddLKTJSpDrbCoodSKosc8j4RXGdonzJuich/tWvcGSA9gxbBjWdYZQUdU5bxhoZjmJEiRirxL1DSz0VeZyzbuLxIkLfchxiYd09OW0hExNAYJEiyPuRM2rPk8hgUQnjmHaX+BwLZ3fOsb/xj704FP2j5FYAUgMOe333V8Wd5FeVFHvohbC8WRjKmVqMfEug21MneFoYE08GtVeHe4K/Zjx5e+9CasUWHQ0hB2quJZN1RVHJILgo/aBqWUD7IuCEBTK8So+CbAYIEcBHAmgNkB7/QIlBgkFAzgAPbGm1C3PN4GWA+1vrhroz7BefGL6lBh6JdMpEPB0Y7I7XHUQtBiveOSRnZOCaciigbbBQBlqxChGmGXXFADLgSuy6LLKXNqnpWs2SgWQTGKjMdWVXjIsVuwfKUo13VjMqdCcJihHQRVpVDEoRCZznpOwvwgh6PFGBAhwDQHegNac7Qu2I8OUcrcb5cGxwEzsltMzIz7qgLfCvaD8upeZhIu192l78cCyTBKy2v2XKjo9TnM0NFDOYYPDMv6FfkwCEbSzEddhASwXOA8wvVCVRCAbjVmTIGWgt3o2evOfpRM2pR8EAql/OuGozXGL+axhKItqgIpGwyO1l/irX/8e+i7L5c9HquncfjcntvaVmsGuAU4ZxB1BlfnbWT5bTbBLahxTDCS47KctjmH5uX7dd9nYLeO85RAB85r8C34SGGLbXl/BkpnULUCKz1tn+BvlVs/h/7dE564B6A+6v09z+pz+2I0zpd3r46LXCN3WyLaJCJuEhfwQcNfeYb3BQwJA19D5QyQqKu5RZ2rebhMv3Cjk7qP/TtKhKBRR5fHTsYsbad8no9aUeMcp+FLoYiVeQoHd+ZFjWLG+d10oA+WKYxdZLjb0mcDeCGcxcHswahwh1BAplFuKBlOnzAxalRNkTCBFEBSI2Dsfop7sZMsTMV4RhOvjV+4C5hrNI19if6iGUi1vxS/SP0AQSjn9QYBo7GKhmvWM0aIVhNFrGgzD9Vld5jTHqLdIVEkmNdYCtc4CpGF7eRcp106oI5uO4GVZE0qB/TEgItFn0/Azv3G9Q9FwOg5ByRl1VcQFZE+OXyQQIw7H0AqQVWWK5KiA7QSMGH+yyT6GDsL3NJMS4mQSsnNQk8w7CiDw3zHe+++Hnb5J22yhsh97Ma3o/oDjY+5ikc0/Nf/2Z9HLQprr4gIld4Wtx297+j9iotgom9/BWuhSGIGBSURPdkedagD4ooNFf1g4l5KTfTu8FLw6ui4OgZ1XWudRXyTQXCCMwUitI8TWTcdNzUXBgHQ9gNuhhcvXuBS6ijAy/oKvlTkDmPaHOrMBUOdYYOawEYZv0aQ0m9AX/RzgBqLgr3Aw+OGrVTAG7ao61BcBoDcaiXIjIDQ7h0HqOxXS4XCWOw4Bir7ItdCrgo56MyMEwG5+IKgQjDCK9lHnBQEPBvP4WisQ3XYWGxKFVTFYAkFSr+xANfrdciGXsolwgMMx2G47o6jAd0E9aIQNWyb4sULeiB6a3i8XHiPeh9A+bWx4K8BDAdIKfIA4Tl5e4wfAsUCg2B3PsgIZwuuh+Ldp44mwPaokO0BlKxN5qgEGOVE7iGNKpeKLoL68Cauh+FoHYc7x0Mp9PEUgZcCD6YJunExKZRZl1KQ7FUprJ+1bRtDVrUiKm8HvV9QtKLUCpSGw3f87ttfw1/6z/97tPeA+wpgs3nWKviCto9bm57bD9POYCjfn4fKCq7ktO0ZjMjHbHMPuAATsOD0/fpaT9umkMQqKLEt/+Z2uc36t25/Pv4ZVGF5X5b3srxfQwHPzNQZYJ1zrfL1WYDiHqi6F/6XU6Mv231x2hd9bQI+fn2iua6oMPxH/85PherdMSOUEGIFRkOaoyrzomifBFpCBk8NoDXCBVk7MaM1slPNAKjg6H5TpS1tJQ8v/wj7S6ehp2EN2kLRfNm5dTJptVaUAfacsfcRXpIRMQCotIdgl0ZNzslbZCRICkKs4hkJXtIYTxXEEsdOYSnkc98RcuNlONsB/rYHYNIQ0ppObCwO+oRnBC0jcmd0QAIErgV0Js/XDopaiVZGpHSav955B4GI1pIM86ftZOD71ozRXhAUrWNa9x5/xhQLLSQDSimodYrK1ZIiV2mXGpp3EglRwwoSzJ+HEmCsL+who+Q6Mts+xmg4CZoB18biwKWC0t6h9miR/rNkVmFkBRayb1ouaEbnfyeaDxwhZLxUR+QUAhh7pkQs0pfpnFZdUiaWMMBU1WZRakP3jlev3sYv/sJXYfsY0R/a7q1PnypjZSIQb9gF+J2Xij/1pR318cto1/fRrzugnIjdwquYlLLbCNMqoqi1Qp2hhe4GKYRsAoH1jsMOFKkACD7cgw0w3uBte8D1ukNrCZELmYowFp6H4WXpkDgmAKT2voLnk7KMpVTY0SBayR7B0b1z0FfmCg1amzsCkIIV/E4Lq6Vn/HPvVKhLWXhghhVCmEujbtj3HfUg6q8CtBD10FAI7K2jHUxKLrWAdQI4eOEME5QiI9R3iDvEumzdWUU8QFMuIrOFMEKudbIs3hHYq+IUWqgbrGUcLms3lULDPxNnW6O8+XHs4AOjoZQNV+sQKWi74+mpY0/xi62CSjZA3SiMUUvBLgLmS9EDoRvBiD3tvE6ADwItEW5ZYUKVxBaLcsqgMgShRpgehqrMYRwPJeXSnUBy5O9JPt7SwKM3pZsBWvD69SuYF8xRwUW1904wFoyWFqH6UISJ9t4Ad5R6GXmC5bIN54B5Mo9Rl0zYJ+ViOBpDQTd8KSKf+hfNlnpun8uW7FM2WT7X0+f52cpYrdudtzmDuPzdPYdA/uajWLW1pd95BT3AVPFLQGLL6w7gsuzzwH1wlQ/w83frNnmsBE5P8T4L+p6L/yaA+qicqjO4yuu81/y03XP7vLVkRTqAd3fBj106tF5gfYe3PobZEH+QpEhsAJlkqoQWPpIUAECHnVnkfE/AlLvzZKq0oPV+W9B2xgwiDjWBDmSCKsGN/ePpFowoFIlcYQCL3HXMzpV6GjvjZ0z70AGaEFEleb2jD/N6MHPae+9Q63OlCXvQM4XCDEdETo0CzOPQ8WTX/CDD9wZXxmf3iHyZcvGro8nDnpC4mtgaGR4nEd4pGoWTYQBqiFNNyXx41AeFo7UDgIZTvtIBLwrrWafKAWjkaNOJPv8oZkFJ9QDLBRAxeCNbLsGQUVwkwVWEKXqsQ1G7yjFZuARKmQJDuxc8sANZPmDNhbqZBUMPINJDfMLq6Hr2wQhV5djO9BqRZEmz2HTkc2WtsgBzK4mRoEqLg34AR8FljL8fpn2KwEoAr1Ac6HrBf/Fzfxn/1X/y72N3xYMy1Kl35tFUrYOZYEuARYTe2g6F4VIrrCMKA2uEykuox9EClsLB3HqHC7DViqfOnKrjug+UPiU5gfQHbEVHTSkq5tCbE2sSQxUFeHh4wPXpCVvZhhrhthWoMYwxgUzWbjpaw0XJbNVSovYWB4SookSIYnp/Rg8GUEACq1gguF+nlHZRaBgDChlhjqkA2LpFbhlQixAwmgfLJqgyWbnW2/A+sW98qNBh+QwQVqwuFGBosThlrayigi1Yk1fvv4a1NPgLypYFhRkaaAZY1Ieo5TLsjuPgNOvtCvFHQCpKPaAqqJeCUjv0IkABno4d5RDUrY6JrFuJmlSGDP/0oJlHEi47GVoqHJ2eu/Bc9NbR0NGg6GEodVcWJQ6gXTArxgN0JJRKcYoESekByrCANuxK1tAyCRZvq+Qv02My+pvbl2CttJCa1hwzACl9IcAUjSmsQol5aXA3HNf38fN/5f+C7c+I6rl9mi3H04eFBWaTZdv8vpy2W7dZQVsyQQl8gAkK8jfnsMEPO9cPPr6nDHqez5npWYv63mPG8jzPDBmW789/a5jfWrh3ZaPONalWYHUWpVj/sv982f6j+uS5ff4aJbNdCv7vv/N1/Ic/8y+jx/MakXcDpAiE3Rh9tLnDqLQOgYcgFyajEwYojXwf70UyNItpCC2MH2udeeaRN404XI5mjXo/Ob2mpHie2mSLMs86FQNL4fMujwvMZ3Q3QxE6S7Xo2E+yICP36WQ7xU4WXwuBlaQjWwyIaJnssxT1Gs/z2CdFHkI4ylMZOsP7A7CNPKyEmBY1Ij/YbDlXMmPUHAAUKrxeFcFxHHBLcBbpAELAQoe7BNDQm/vCAskWAm60B5iT5dAS4KgIoB3NFGJ0ynvkm0ost+YdjiPE4TpDA+PaEHVnRR2STukIB/SwgSeskpAB8ACJs3RQ7ocOakXqEOQAY1oFkHZU3MRQPo6ZUqa4V+Dnm6ZhRw/hEZ1bDLZ1iH1hDGoXnltvO77x9d/6EDXAH6x9quIVw3tiDVcAL592/MSPFXizYaAnGyLjwQUUFJTtAilRjFfLoGBLYY4OYysd27ahwyAeeT9B716UtKFKwbW3wQINNihyp6oqZdUBsPK2wZpDa8FxMP4+mQMLhH4cBy6XC9rTjje+fEHfD/TdcRw7KcZK4CixID0+PuLpvZf4yle+AvM9CtfOhcGdoWoSC1kJT0lWEM+bnwzSw+WC4zhwvR7QrWIrHDTNDK5TlEMQmi5GBG+N6i21VDJ8YyGjaMWmG6z1AJexMJRcjCJsbvE6k2kzfDVkAAAgAElEQVRhPhcCIHCp4vVdXz/Bm+F46qiPgvpQgU4WrUdYIz0lgu1h46LbHUd45N5/70pqHHsAVUbHbZeBWTDCCaN4XO8hZAKFiqMtsyEn1r7vvD/hvTEAGHXVmEfmyKrogm4CV0WH4pAOL4q9GZRVDGE9ik8b0F3GifEZk8aegLhcI4xS0LqhweFaUDaGXroGcJKKum1oEYPNMcjvRFiI8fLwML2CWetMZ8gCPXSG1p/Q2vv4P//aV3lDhwPjuT23T9IS7JwfXQlE9PTdPXC1fp5Aad1uZZ182W5tK+tz73zunfcaRrie87rPNR9rXesSBJ5D+/KahnkZn523OYOsBDwrcEowtcqon4GV4aNDABM0rqBq7YPnef/FaWFcOlmrvXW8+TDD3TDsppwv40kerETk6SDzb9KgTPCAKLjqi+0U0ThSwhmoQA8RCsOI8slTU1kM2XAMu/E4WRuUBmt+bbDOGpXWOrZLgXeD9XjmCiaTALI/tVa0/cDDwwPc+8nxzH8zRyYVhXk6E9Xk+YnocDy31iEl1IuBiMCxZb+U2HYPZWhjcJvms3VABoTjU0dOuTugI1crmbPzOuUh4a6AxDMeyWIZemNpImtGsYpaAOuzL425U4CiVIx87x51S/drD+A4r0mCOJDM64BCJFSYEakaY1whmKgoxxC1rXpnSCD7KNi0sLt5nQeHR4D1jGwyZKpIqErTWISHbTps0QT8N8+BJEDS4AMVDonGpr2bwEkYGTWVnnXYY+k4KKpzv+P3MYMS9JrDjDLzv/WP3rqZZ5+0faqhgAUdHQUJ9a5v/ARlQ72hZFgjyCa0w1DrBSoFx/U1B74wJE2lQjJRL/KPzAxQQWsHihbGh/aOfhxQOC5bxW6O9149gTr/E1QNRcC8cW5RlZmLQK0VZoZL3dDTCE3vTFLGjYvV/nQdIgGXrY4bK0I24/HyMG7e9ekJ20PIgIMZVq0DHpyIk3qLfQjji2V6UVKSXqJ69nEcBDyqKPFctyWmt/U+whILCkP9mgHeWGFFJNRnDN4saiCFB0dmjtVkRiaaqaLYWyR+Cz0SVSqBKhS2G66vd1hzbNsDLo+K3oGqBU+vn8je1YKHhwsTD5OpaobrteH1E2lYVcfDxXG5KGpRerfER7iBljoW8d77iD/uzodRyqs3I/gx/ohmSKdURPdg65xgTFX5WxHsrmStOsMAD3P4iMOOcV4KzyMeRi4CC7BHkZJUpBFo2YBS0DrHb9HC+lalEGzBoVpRHy44ekOpl+nFU8VWKwMDtICByvEQ0XzEhmGlUTsMBd1e4+U776O/EggYMvBsZD23H66trNP585VRyvaDgKt1PN5jvrKV0/uVDVrP7d5xffn3fI553ivTlKDO7ny/HvMeM7Ue9/z9en73GKnj9Pn5dZ5P/j6BVIKp/EtQlduux31mqT7vbQbO8V717Y1wiFmE3wPJWDGCh2FO1loYnBmSFswXfLI9EQEzhaqY62Ldh/O6u2M/GpJdGPV+RvQM5vu0WIGZs64l3erLkhECCZn60Poo81KKJgdFI9hDbAyIbVvkBgGI5ynTo20Cu4zLo7dxhpdFmGAqDQJ0WjOCJaCEJBjjdVgo83k4VdyNQCdAAtN7QqU3UhaG4AbCiRsFe+eaIHFfCrq18Z62XRmRKt4N/SBI1bKhVO5LpaK1nZ+nzasIQNjRjY7UoyUQIctXSqYHGCA2ACnD+QCEI5zCD4j0h1CAFBu1qxwGKP+1yOEzdJi1AO8Eft2YV9U9NCuNdmnnSd1EDJGFk9FPoUHH+yQ5B3L40BGe+9FQ2s78qR6/01rQzW5q1g49BYCsr8x1fpQOyMEqiHI3CvOG47rDj3wW/XDg6tPNsTq9/5/+17+F//Qv/Ay+vDlcfdR/Amj0Jrq/XB5wHEcMVF7M1ItjUwC10ECGgwBLOEGF0n18r0IwcePpCO16d0gpECiKAgWCosB+9GGsJ0LOpDZ4LHcWKiwGaJ3ol0auA91grdEILwUvXryIIRK0JxakDIGzwAD7LYUXMl540NPGRSXkfKhyaOit4/JwwRZCGlwwafDvfSYnW1z73izqLQEeeV1b1q5KtOA+BSAip8cyLhpCZpCjm9uFgp/1YLeODnHBFvlQZo7rdcduLML88FBxudRQH3QczXHsB67XjtfXFqGBwIsXF1xqCl4QwKZEpiyLeQLA7j1UBmWAVBdlraeoQ2aRz2QxojwWgFLojTInWOXCQEDTDsP1CJVBcZRKAJfDpOc4FSaThgMvQjYzahrjeCghSOJ067iQ/dIAZp6et/FoCc+MKiX1g952YQhkW9nNWOD348DRr3jv/ffxv/yPfxUaD6Tsr+f23D79lgb9GbwAHwRlKyuE0+s0Rvz0+bnlAzIBwxnwfVjL/a7/rudzLuybgGYFTitY+jBAdW87wS1jlWF9Z1B1Dv1rp797LBWWz8+hgeu1P8//z3M7m26//hv/GH/2p/8YLmUap/RGejhyAXiIGlkf3EcCEb5L9x7ZJothn+rMmrlDEeoudO/fnohMdiFtFxGM0LgRGp82aPxG1tNJsBEOZ4zPCBjFHG5U1lVV1G27aztxL4I1AmPkbo3vE0jG9+HkH0IcZpBSGW6IzImnrdfzGZlmauYwKYYdJkCwHz6ugWxU2KyS4hk27hHlyAPcukWUSTBbNgvQalFIRNG05hBn6kSpJezlcAybMAKogcrHzrDGrVbWplKBSgLNGD/IsYMBAH29N0KHP7cxWNSrcsscquSgCNpFfF6D+AgEhARDGIVlaX/M652jMoFx3GdMafZc4ZDOhhhMPNdgAzVBedh+stpO8TfGa4B3wchPn8Ob59BD4n7fd3zt139jwKmbNJJP0D5VYDU6LEb1b771Pbz7uuNLW9bZ4dfZgTnYNKg8lankEvcAEgINFC+IydHpoREQbIgA1hqkbKilQnobqjKDopaZy5KTs/WOsmVh3/CkLt4YnkdIj0ZhMY98pS2U7MBTGefSOwu3Xi4bKXLvDGOMC0oVw4y7rarorQ3gMFQJLVg1XxX8BP2wMUi72c0gYQxrxMW6QLQO9iS1/wewc7I2MNKklKrszD/Kzo9FVASRe0axEGGHctB1oO8G7xjqOqKsw9WaYdMNl8sDHh4rto3hiO0w7Lvh9asdewPcFW88FmybY7sYqpbwuDDMMO+DwyEpczoGfE46j7BAGfW0WlDpPSZtFtTNPjEPj5QDCG+UO+n13kMu1Chxrso8LEgJj1960XxQ3m6gLHvkuCF8h2YGzwRfx7hnApC9EoZ1Sqj0iBK0Zp0sLcGAyUzSrFuNxTbj4AVuO677K7x8/Rrf+PvfCSiZNcme23P7YdsZIN1ra9jgGiY4H5MfBFJznZn7uNfW/a7v82/d7sxc3Wt92S5ZsTXETk9/eYwzC3U+zhouuG6fwGZlpAz3QVYCqzPQOtekWgHWGUyt/679/9y+KO3777/CtTkuBeMZDJzu5DAcI9xrWsrzeRFvRIVER7IISIYLI3JGM5QsmZR8vg67CcjxPEvJ5D4dQ0Y5W9rOYSfRsYglLCuibdLgDZBWI7wpRc2mumHCLTYdNsBkptZjRxeMD8ymUZ/CCvPbnEvpyF7q5C2XRtsp7EVPR3lIfwswBeIEA8iQ5hogMR077hZKgNOJz3y6BjNHkUrhr6hjBRgsFP+Ow9AjYXurlFHX0mYxYcLFOH+HS4e4nlaCCXJpX4WohETZIxiy6C9Bk8X4ymyqGRqY9pmPEMHIfY9INTMnGIqxkPd/XZ1WUQmO0ARuH7it3CJTaNwjEmuCqDH+NG0njO90sbUn0De0fmBvB37v7fd477BSO5+sfcp1rIBhkMOxS8Hf+PXfxn/wb/4k/shXNqhTMl1dsMNQIj63u0B1owmoRF7BDCL0J6laZz0AE0ImnUPHjCDJOgAUVK3YrcGTScBSEwG8ZXnzLYCF93ljZBlwBGGkunsqEPr03Hgg5cyHooF/gDIQ64M1wc1kxlwELPoqI5Y3vS2qSi+A2QCXWgrEmDxorcN7xtVmPCsNdTcO9hH7LDJCBtNJdQPcYKjbBgQAzAE4FHxiGvVOerfUC6QLenNYc4pVpGdJc5A7LrXg8XIJJRrWZ2gdeLp2vH7VEaePF48Vjw8FUgwifc4LT/8IpiBEAO8MYxRVoFNpkOeuw1tCYb6Q5/QZ/wtMEIVgw7qTbWpgSOFuCMlVGQXospZXPrTYr2neBNASRXcJZUH+WdzrYQLJ9MxAabxF8ALvZywSo5R6LBAzaslQK2WgS6E3y8VxHA3vvfM9/D//+69gf0/hYC2MH8bj8tye2227eaT9AN+voEmWbdbfrszVuq0tn+HO+xW4fNT5rn8JklaJ9PW7FVSda1HlMc/Xff7sDKzy+zTaEiDtmMAqQdTH/XsGUPeAVV7TeZv177l9ftt0FHYofvu77+Bf+ck38cYDHb4CPmc7gBKgxRJYpeG7wB/e7rB9IvIG4dBOKyejKOiPlaijaGGbxO9OthOGEU0jNUuN8L9pO2XjNmlNn6/4BJqsw4ssV7E8c9edygQu41rGV2EQe9qi3F7DbnRLdoXfjnNLo3+wMZN1gS8zKOme+N2oRYUZyEacl5BEAtQx3JDn4PGXvapxXF5JUUEtGmZG1g0FWqfQlxttk7oV1GLB4BgBdt6DuC8pKUHyIJhKgNE2voBM8TCvOjIskLlYKULhcU2ZLmLLe5ao6WYMK4z7N3HSHNuBtj+wKo09hu0EpA0ls8vH1WHs52ZM5GcyQf7NZu4URYlxwnBBMpn79RV+55vfQd9pl8u4+Z+8fcrAKoc3PR/mgl/829/Cv/pHv4Qvf+nH8FgFlC4zoDi8EQFbVRRU5A0lqBKG+MWVFWU8KZyaeIxdRST1UUnk2DtcqE537Qe6hepJeA1MQnQA0zh3UWxaohCY3FwJEF4Rc3pnQhobSNqYlKi5jyRT5oLdskk36jXjpQaj1gIgEoa18NKoCApkDminMlzZNlB0A1TuEQdE4RJy7lrQvYW8Z07rJb/MJu2qWobyDEPNMsb5VhbVoh9bjwRKLbAjhEaM90qFoGorZHdEFWVTPF4Yvni0hv0wXHfg6eo4DsN2qXi4AC/eKBDNyUqQAU8RTxoNI0/NoxxCAFkpBFJcEJjj1Ea1+LjvnkIXsZgWjAdHRj50p4LfAcHuNHlcSK/XuhG0lRIMF+lvB8ePCeN9XYTKhJDh55GSoEpHPPGgtoFIJF7qKyBCHxWhTBTx0IZYECsVf0CVINWCUiua7zC/4v13fh+/+PO/BN8vtw+C5/bc/pnbJwFX62e3Dqb5+Qqkcp8ryFpBz9ruAZxzy/2ucurnUEBgMm0rmLLl9QqS7h3jHuC6B/gck6law/vWzztuc6tWBisB1FwTb1+vn53Nlef2RWo58r/1T34fP/7mBZfLA+tAprUZDkZ3wDVLyURYW4IsD6DlDlUMu2VAf/HJBgEsWxN5P80zcojGaYZgrZE8qYinMh2O52tAMEoaqnceAmKTZQKmRDqGcb9+dsMCybJ3maF5w33hEbEimUgyc2QoqS0DIGGEqmnsLlXk5rxJ2ynfJ5hyACIZSSULmPFxbtzSZuSKO9yjH7rDvSVqCJYo7JnIiRJVsOSUo1uP2lSK1gHriDI2wLYloJ5nLb6umAkwIi1AAPdMM3Cgz5x6REhf5vZNRskiGoqqgLzfFukQhlkImI73wOg39gvk5JiOc0ubiOZbqv1F30fNKh/XgAl0c0crmMr9yBR0m/l2fLbwXgXgDruLoZEd+9MTvvWNb8P7LA79w66fnzKwmidhAOCG3Qq++d3X+NM/+Sa+/C+8gS4F3a94UQpauULcoboBPatKs+fIsBiL7HqBigVwiYnuRkU2F0AZrlU6cISENkOpLIzXmAAAQYkKw9/idLVMEYd503zcqhSW0KKwTgGHHnlLqqxAbglJVKMmQHpuZkHdHMBjsDnTs5JehRQa2uEpSThE74cMAYghYrB71MSi0k9vnSIHoMHdl8LDAjJ8JfpDQVB6ebhwIkZtLAQIyblqHmGAcZpmgO070MimqRYodCwMdSvBTmlMLE5kM8H1yXA9wPC6B8XlQXF5KKxzgJgE0W/dI+4a4VkIIRLGyDI/TYoChrkACBeWEiGZAAUuRJknxomaoCgWu6xgj0gM7bkwz9DJrA1yZD0MLTBnnhXVAzEWEwmZWxapA4aYhQMoUXfMfagpKYBUoCyRfGk3iwEdA1lbrZYLIDtYf52Fph0NvT/h5Xvv4btvfQ/9WiCy04kxjLHn9tw+rXYeT3L67sZ/jNvwvBVQ+Wk7YOY1fdSx74GZe9usx8y5kGAr36/g7hz+tzJWH9XWbT7svBIoJYBKMLUCqBVcnV/bso2f9rv+izvbPLcvUktnWIfi+y8P/KE3Nzy82Oic84aqOgUEJFVfOeZnGP9aXykBymIs5gNTZEQHOb2tmC7Zk+sgokYyhBBAhBjeH/Mpr5QpHwPEWRq+t05nORnJOW8TBOY2eYkTz/n83eJEJPDB6JdUSUSCrgR4ztwnFTphksnhb2cOlsaSxY+NeebQAfCAZMrm2ROgKvvOnfUpg5aRIf8uAfwcIqlQbJCUM3dHb8xbcldIpWR9qQrRCYLy2iyAddpOEmGNEmCU963QLom1ZWDXUJecrBXXSZEM/WOfkbHM9UgG2BcBZBx7YnH3rLemI7xvOLd5YKxlASRv3ng8TOBE/J1MJM9Gs0BwgLiR9BPgXQBuIz0t9biRBveGY7/i5fuvI3Itn0E//Br6qQIrBTBJJt4Qc8Ev/vJv4E+8afjJL/8pmADNBXo1yFahJjhcoChRG8FYPyoGugS93TPe1nEjFmU9YmctwvDMcL0aGmwUZRurCngTzEL0Ijr2+nQd4IeDskeEWBjZRULVZYagpYcIkKiVJSEn3gGLgnYRipdMVtZXWovaoR/MlTEAZgRwkrL0UazYHK6CWsNYj2lcHi/w5uyvkXRKUGUdMHGeC4BNWXyZZI5ju1x4PJGQGxdKd2YBQTi6TbbKLeOYHb01VDDHJ0FhKaw3BWfNsU0qet/hKDgOw9EUZheq8F0ArY7LQ8XjY6W3YG8EQaLosPCwRX+XJZYWPsIZe2PssMEjr0lijZ0CHBqKfNlFJggviMX27G9HVC/vqRhJBb8SKoq6FciVqjtSSqA4LktdksovHIvOEI3eDLlpSqd3I8nMvKgCl8JzVoLBbdsGQBsPHZWRd+ZuoUooUNn4EMATmj3hm9/4Lfzcf/dXgF5iASygYfbcntun3T7qobMyUOfPki1aAdU9kOWn32c7M1rnY+hpuzMjtW63yqSvgOqTgKp753c+b8cH5dLv1aX6MCCV2ztu+ymv5fzaT58/g6zPe7s14/jO3fGt73wPX7443nz4Q3FXBdL4vBNPce18VjgQtY44Cvkcs7XcxkLWJjOUz0FzZ3g/fNpOS1trQaaZ29uURB8RJk44xecYxvHXnJacu9PpTCcofIKuZMryPG9lsgH0qOsV1ra4Dxt/QMMAB3ozLR1aBW6KEcsf84pCZ0CyTTTImW6R50O7J0CI9WHs07IgSmW/Jtg1ZNiUG6BYnu2gzUNxMQpxFAEs7M3eaa96AAkpTJMpxVErf08Bs2AAB7ieQDVD91L0xIGhPUBT3QfqphOfwhWMxuojVDDrPM0wS5ur8ABQCeqnfS1FgRZAS2O8xX5WztHiHNLpPdQwR3RRcIiRZ+5x7yUEyIouCYnZvYJgAiUAWI6htLAbzBu+/7138Le/+nVQ4SV++HkBVrPFRI5aCa8heGkPMFzwogqu+oDiglaueDoaHrYC9wLrBFNaqKxWmNnH+k7eUZXJfAKbDIFIAAGB1XhUHhzYWpJ9ICuVOVkIxTuqlUiosYA3awFQ/IjsVrekQjEGqvUGkY3F1mLiPzw8MKdIBEfLUA+ZN9dZw8q7RcKiYZNgHpzATGtMTovwv6WgcLseZIbqRsYumLdujep3x8GJuhGoem9hQhQWuEVD6w3VCi6lYt/3MdBygGf1aYu6GABQSg3g62j7E1k+CEx4vtuLivqg6L2F16CiVEU7HK9edbx+zWlYL4rtUVEfOE7MGvb9SjnRWgFoKATOZd0BVoxPpq9QBKOHJ4f5TPHEWBTwJACTFqH4iNHL0mBwExbYBdAPA1Rw9A7XinYcOMyx6UYxDw32sijMBd4aoNsQB0npVQsvDHO4YnlfHWmi0MoxZ84xWyQkQYNl63CUWlnHIsIDSyl4eHjA4WAIAS5c8IuglA27vcTrl+/j9TtX+FOBoIUP/lxU9bk9t8+irWNrBTwz52OClNUbmGF6K6A6t3NNqw/40U/HWdvKQuXv8jxWKfd7oGo950+jJVBawdI9YGUf8dk9YAV8sI9WgIU7r5/b57cleAGf9xAcXuEoqAp0LxAITBp6b6jhUByOz2CfNB3EkbIwRQ0yxB6AyijVkmCsW4IYgqMkDkbEj2fIYQAnTOe1rAY94ruwa3L6JWvFaJcUeWJLpWjBNPxzfwkcMzdcAnmp5vkv+eGY57hGB1k4bikNjzHdUySjG/NqpMjY/7oiWDh8LZR6GRWzgsUUtkiWRKLvZaRmHEfkWfFqICoom0ALYN6QDh+GbxqOw9Aa4KCDWSsChDW4R52pBI5I8HA7lmbhY0bvJJuVYh6e63H0BRvHDe+9x32nE5tRWAGmoy6pmTMtIlJgcrxR3t5I2sV9nwgLGHXIMpxSMrdPZp5VIDfRHE9rliAYiRQiYiPvPhhMVUEpNUjCjFaIMaUF3Q8c+452bUALdi7uzT9Lk0+S2C5yJ5j2dgtkobBseapfqY4/92/9afyFf+/fgGwVTS+AP0EdKP6Eo10h6BB0qBjUDWo74Ff0tkP8oFw7gBJFcbsZegesCdqT4zg6VDa88zqSkFVQSoIjhuwJEKGB4dGBhKgDJ0rZbsP2litDTpIUoFHlb6x3xvS64/HxEdd24M0332QNAu8x2MhCpPdjqMAUw5YZVj4n2wK4Gap3NIiH5HpQ734pIR/PAeudtShECqQWQIFLZQ6ZulH8Q4G61bHwtJ1ActseCPgC3AlYO4lsXIVqRT8M+7XhuLJgssMoi76xn1NdsMa1dRM8vXbsh7K+VDE8PAKXRx2gt/dOihsAXEfoHpmqKNS81t8AvTjujtaj0HJhLQNiF0ryTwKvYDeEoEWIVDhdM+wDep+6C7xc8Lo5ng6Di0JrjcRUQ6kV0IIWK7JDYFLhpc4AHZXBXgmUQExAICjMw4IqpG5wKTAUbI8PYyxJUUgtUdivQmsdYaqlVFAo/4qt/BjKVqD1CjfB0/Vd/G+/8NfxP/8PPx+Lw2po/WCgyqec0Reyffza9Nx+dO08lFawdQ+snIESTu/X36xhevIDbHsGTOu25fSvnLY9n+sPGmJ3D/zk7xNc+fJvMkxnQJXz2JfPPmy/uPPdPx9T4ou+NgE/3PqUs+ZBgT/zx/4Qfvpf+iMQVZgwEoGCUS2iSgwzI8Uh3gHnd5SXYBdqGD8jrcIAazTiBQVPLUO7JMsFLWrK87zWcxQEw6BpJd2zneJfGf2BIX8egKDWim6GbdvimpZ8q2Qa1uOLR2TPPO4SWRhAkLaROBYgJ8jCqsSvtFl7j3SMEI0qkb8m4dROJ3zaTtZ5naqztiZTM+J3KbAlSvXkbujNR56/KPenCVyFzmoAMBe0A+gW5yxArYjwPyDzzc0zfYbAafRTslWe4Cj2awAd2hi1YTOfPoHvAFcCdE/G0QeoSgCWJClNIsVhhha5eanMDAT4FR02WcQd0baLMQ5JSDMGXbBpYY9z0ADBSjlo8+VYokaABviKnHWd7BTBY4PqY2gAMCqt9Su++Q+/ha/92jfWcLtP1O6tT59+jpXfnhy7yfF+A767X/COfQl/WB2iHa2V8O0zqY8hfZ05MN7Q+wHYgZSN5gTosBgopAZ1PIpKKejN8VA3XHcW1lOLlCTnYNKsC/QBROrYtjIp0viXCiLL1B2eCLYSTImFB6a1DnHger0GnZ3sCcakT7BUSoEXgXpODB+LR/o03IjCdduAHgM/u9gdiPoPHFSRJtQ6SidoMd/I5JUciAQjZobHx0dcHh/Qm+PV69dTKEEo2rCVOpi2vKdjUZHGQnQV0Er2p0iBGoHPcRiuTx3NOEHKBdg2YLsQGFvkwrlxwSH747EwKERYhFdU0doVlwulyLNuVyo6slBiKn1ZCJlkHC8BXQpLZCijgMAlQzeLKkQr9u7Yj46jZ2hhKClqwVM3WDOUutEPrhWL8geGLGLC9QBKRVL9UaKAL72C9VJ5fQEYRQEUHQtB5hiq1ih0HGEP2ODC8354BK77+7g+vcb+yoFGA0xxgWHHBw3c5/bcfhTt/HBazaHzurvmQa2/K8v7lZHK145b4JPgKBkxwQRC0+d8+5vc1/obPe3v3D4KXJ2Zo/W6EhzlPvry+sxI9dPv1uK/H9Y+DMw9ty962w142QuufsELAVQMZopbdb9gXgSQLLviqVUb8yVyW2jHAPmsIm5hREfVgtYnUyOx8zRsM4Dq3IrOELSkoWZOUxwTt0+khEnDprAEOKtDAYnzbpqKwBVT0MPnvmVcLwYzwbc+9+uc+z6e34CAxZfFqMisXuAKAsbBmNH5XOsFpbIY7tGOwXAhRDLKADdArju8TktZABr+Gg530MFvzpI2rTFPnaF0rLdKZ3TkZ0e4IWuSpYz6FCpjKgHQWgtVYzJOo5aUZ58u98c9bJVkuhjeOQBrhloOkObIrmluUQvKI08vx4+gmcPRQx59ZfjGABun4ZhASSRHwARaZMvKzJvPPlYZ15M83GDNkGks7AdzYFOg9x29NfQj0aFDUOAfuc7+YO0zCQWcUfQFI5KyKH75H3wT8vQaf/HP/Vno9goFX8aGHaYFF2wwDZoXzLPqLlApROm9wdoBFbI22ZE96gCIxgAH42atdda0SuO4kEKnoIkFePNRU84Xb6IAACAASURBVAEA9v2IcDSEVwEDoefrjK81M/5WHKr0ttRacb1eafyHB6aEtGMPgJVFaZnLY+j9QCkVBWRcSK2C1wdOdkprAlKZ+0RaVHnxYRzkAlkDHDoTfXAcB9wUVgsuW4lQSFY531vD0Rq2+gCphTyLKmotKEJw2Z2iCkUUL59ewxqXRy1A2QTbFvcHQV1fO+CKl+8Z9mYoW0XZDI9vKC6XEtvxbPf9QIl+M5cxOS8h4tB7hwQLuO87zIwKjkKVvVJiqQ7viEGmF0ckPFAaFdt15FfBWONKg43rZni6XoFyQYNTuHJMaiArrZN1EqAykdg8a9zH8hPbiAuO3lClMgQRBhGyf6UW/jZAGRfpiqNdUbaNYDueJEmTd6cRyaThC7R0XLZHvH79Ll4/vY1v/ua38Tu/9R2kMejY41l6Zq+e23P7/6OdwdRHAa17LUHWNAJu/z23e2xWX77Lfdppm3ytYE7TmpO1tjO4+rjvV9CT2/bTtmcAdm+75/bPe5suzGWsi+A7v/t9SDvwM3/mT0DKAcUDFFRBzvqR7hpmpdBmAEGFeJRtQUTKBCgxx4jeyTA4BIs0JKmRhvQSCigTtOQ59m4zfSJtqsV2YhrFjAbSNIjDsaiqaJ2hix3hTE4GLIBa5scgFJg9nu/D7b2EHEqefWKzUJjjmwBByzriIIAauVHOorEME1SUMq+fxYQ7ujGvR4KcGZE2CJALH/lUR9uH0qII7eGSwCpSS3rUaNl3R7cwawpQtzz+BMS9tziewKOosLmhCO1cEhQSuf9XBkdJADOnut+KWDP0LfPCLIFn9P1YfTxDCxHCZIbWDNACgw3gPmCsT2dWMlAedlrueYx3CXCZYaIIh3XYpVhVAmOkFy3o1qBSZ1jhcDec51KBKH/T2hVHe4Xv/967eOf33xvbTFA1Z+IP0z6TOlbzEdCXG2J43QW/8ttvo//VX8Jf/PM/g4fNscOAvePxoaKaU63EDhgcBReIK0oxdGt4eHiA9YMX72Q5rDEkzL1AtcLhuGxUAOmtMV/FAW89WJ3gyETDYK5wBdrRJmOT5xwTuVbmIiEGRO8Mn2vt4IREqN9ZQxVg2zZ6QrygOND6wQFcsp5BRwENfzNHF1/CCwvMDc0wqW+Zfdh7j2sKFTkzsO6XwMSx2456qdjqhuvTFUUkih842tHD+8RF7rCObauQ4ti2jcwJGNtqKtBNWDPriDC6o0FQCfoqaygAQD86rAHHDrQD2PfGBaM6tgfgzS89QKsBYpShtwAaWxk5YnCHd6eAREyilEA1swA6iqcMV/TJDGlUR58JiR1AQUOPSagMGcX0oiVA7b2DSvsVjkqI6jbo5FSvIZACimzIRaA7tfk8QJI5Qw4Fgm27cPt6QYejbg/IDFoNhi0L27kI6uML3mJ3aC0MgywF0Ipt23jfRVBrgWuHl4bjOPDi8hP4zV//Kr72q/8AaYT5+N8zqHpun8e2GjUrqFlb1pSS5XX+dmWkEN+twGn9PH9zbmf2agVjK5N175xX9mnd373X5+3PgGndd263bv/MRP1Bar68Wl8fBnznnVew3/g2fvan/jhKYelWdEMtCkUB81ZCTCFUk1TJgJRCkSjPsRUMFUmiGc1RlA5cM4swOIxwMohEodxgUoIpyVD94foYSVoy0iUwGJkMmbOxPSXAjTOwlLhuje1jngiQtUcz7cLdYToLHUtEqthgY1ZcF0JgyaYkHRIpPy5A9x6h97QdBRK0DaOdxoNVBOaNz2jxyNWn0xhhL+T+fTh3O1KJTjQj3BiRZEYfOYv/hhNdKbBxuZQAQVlvCgGYCToItgIMj8iZySwRJzngHsyRD1BDbCsLEAVyrbVl/R3HHaAprtN8hAESzKSq4gLYApTzvMu4Jz7GdwB9pMOdJIh72MJwaKRScGueE90HtM80anoi7FoVTUpw2PS00Znz5UoH/lbewPe/+xbefut38cE19p9tzf2MxCvuNcaEvne94rfeeYV37Uv4sf4SRYG6bXDfoQJY64yvDXW6UirgbcSJShFI5FgZOIgcmVBXom4RC6yZyPDCZP4PnJ4PVYaJFaXKWz8aUjUlsWqGA7Z2oBTFtm1BrU5VF8pwZswyw8qu150sVKUgh4DJhebOyRvhiACZsfRqeCT+pSJcxiF3syEhLiHOkAsZnGo4blxoMyeHAEwhRkN9FP9VDCr1US9w7xDIkGY3tzkxHBGmCDw9XZEzUEOuHhBYF/TdcX1qeHo6IErPQSmGxxcXPDxslBGFwD0Xc4EgpdqFYsO9j9nerdP7Uii5YR7VvARwVRz7QdCRnox0u4HskEWOokrBtTW4FUjZGG7qNgoJ985rLVphWvDyqeMwCl1o4aRtsaI4BKoVUgoOYxgkAhQNc2vYinzgaGXYXusdBRY5Y1Qnyzjs9A5VqRGXrBMwVi4orHKvEO+olzfRsaPbS7x6/138tb/8N/HLf+PXcX06PuP5+9ye22fRVoB1butnCYRWT6KcvsvXwC3AktP3523lzrYfBsY+jIm6B4Ds9P29XKgVhD0DqOd2r3GcX1vDO9cDV7/gwWgvMcyrh6EbkSqRriCaACjtUrIlJHKSTSJLIoEuMuwrWSpgYZcQTy4RPsPD9sn85XW2DqbDOm2kEnYL5nbpOE5mI3OuU4whNOACVMX7xUBLR2raTiRz0hktN2Bq2EwZpohksyKkzjHFESzy3OMzrEAknKh1AMlwkErk0S+9kFl17Uhl3ql4yD4KMNWC9Qn5dVFn1FCl7Pro/AC5CZq4ankwYR791AMSBYILCJOlaKwzr2qgqZH6l+qB+RUF29xzHGGAMglQBQEUCi+C1qL80QKqEjoncBelMzpZU9y1nQJAaYFLpHuM+565Ujk+wxGtMsar57ha2FF+Z9DyAEOH+4Fjv+LrX/82vvPb32Xff8rtXibxZ9KSYnV3fO/Vjl/4m7+O3p5QNQzi8BqIpkjBGhsZoXlREbsUDUU0hqSxEJ4FbZtegCg1NmoMIMceRkjgmGSJIxKN3z7kRVggWCQWikDBFKXgXwITKtuESknvzGeKfKDeGlrjJDNMALVS6KJRDdtsxBrngrDGpo7ET64mHLyRKJnVEYbjSAUaE1VrYXheKYNqV1Xc1KYIqpzX4LheG9rRI+dJKH5hwH41XJ8cr18bnl4z7ruUgofHijfe3PD4oqBuiMUhwF8H62J5gi32yxEiGiUoYBbsNRwhbmEOuIbynoZPudYo2EtvR3cqBHYDzCRCAyOJtBQKXKiiw0PUWADlZw1A1/DIJQCKPCkoRUI6HNd2zNytUY8jwJIyL6xEqGp6ZWpIqGchPRcZao8UpijxAOG5llIZuioTwFM6notRd4fZE/7ur3wNX/2l/xff/SdvLyvTc3tuX7T2YazMR+UznX+z5imdf+vL9/e2XZmiddvz3/n7M8v0Yefid/5yu/O1fhhwe25/UFtgJQDAq6PjH377u3Bro07VtEln/soAIZhGKGSCBx0G/hyTg83w8zjFsJ0+tp1tJ2CEyqUN45i2YDrFh5M0LtjdIqUhrj8iXfKMEed/c42yMFmrMvDJdgIm8BsWoQzLcODNtc80RB6k6GLI3/Z57gthd1IB2gaoS6c0nKGTrTnaYWgHr1NFUKpg2xR1I9s47o0nY5XiEh5O5D4iqNKGzW1ToW8ITuQf2YWoGBPbB6iytNOxgslkyPKoIMARjWgewMYYC0A3wNPMc2pGkJh2EDfX0f+DbZLpPMuQ1DEaBcPOHfnp2e+SoiEyAHfe6zE+ALg3fPc7b+Otb/9TvHz/5WdiO/0IgdW8we8/7filv/fNCMkDjqCKBxW4UKk5SEVLDMzod3Hm+VRwIF4yHGSCJVVBb6Gas4b45bmAE7Yd9P4kwMqBnBS4FkEWlx2hacsE7kGx5w1nWB3ZKgKqTk8B0lPi4XHh67E/jBNYJj5CFKNNb8vi8hiTR0L0oIe2ilP8IIFlUYY0Zk5ZepAylwxGQYTRL2CdqGPvrG3RmfyXdaaO3fH65YGn1weOndf28HDBizce8Pii4uGBlcFZp4F91hprLqSka1wCY6ZP8qo5CSwYO1vumWgqyhh6MFC5LYFLCfU/DCDTY6HO0pzNuRikZtLhDlOyVZny61ETJGYzDLG9+wj/y3yo4U0JFguqI9dLB7MVYC8XEaUCIBeJqSLEYsg6+oLhqBspcu1ovmPfX+PXfunv4fvffRfofjNenttz++K11ZC7B0jO29x7v36e/9qdfz8O9HwckPpBf3cGbB923vfeP7fnlm2Oj711fPvt74MswMzdzuU/2Zrxu4jOGI8pgA7qCEfTIqOGUrbch90wYOvpzIc3xROWHyJza3yCqsHuYOzvDK4S2JRwKLpN+2qyTHlNaUet+7jfbq7j1Kfjt2H43W7DPhcgmMFbMMU8sdnHBHIJeBCiXHQmU8U5mD7Qudz2jnZ05oGDxEHdChWWR+Qb7U+CzD4ZyRwPE3WO+5dEY2obWOR6Tdsxvw8iYgFu2ctjxQrbKdUADRiKy5mDnnbXLPg77tK4Y2knTXA0BuIYOGlHzbpVwVfGZ/OqZdhEg3mL306m6pYk0FAIdDGYd/R+4K1vv42nl9fPbKn9EYYCrt4Px+sOfO133sW//dMvADDOVLLAKxKVFkBCTlIK3CMEKxcMOEoFLo+UuYY7Wo9CYaHC0g4mGaYoRdI4nhRx7+jeZw2FGMiAjxsowKCHSyk4jmPxDBGFZzyrRe0psjFMMDzagaIVtW48hgNZRK5gVcWZXpbBijnp826k8LeycZIE+s9FTD28TcahTYBFERCpyv4ivz6U8OCGottgx3oAXws2yZrDDoei8HDNIdXRrg1qBe0gBClFUS8Fl0fFwyNDNcfkDnB69BbALf1CmT/lk7XRuM4h3BGLWND8HsV1JWJnj6BwhZr6I17cRcnqOFV7qKLX4CoDVJF9DABaWLSa4jCxwJKZBwE/gFDok0LAlIDIkAsQj91j4VOUkT/V4/5KhBKm/KdTVSWqvuuQXPcBnNkHpRQ8Pj6g24HuO3p/F3/3q38f3/rGP8HTq1X979kge25f5Jbj9zye743vj9omPZ7r63N432pMrmbjeX/rZx8H6s7bfVTo373Pzvt5bs/t1Bw4DPjuu1f8yT9Mm8bPw04kY1Y4A8I20ZspQnBVatoQiCKz4SQM28MdmRA0bSfM5zLVamkoyzgiJnkDDBtAVOE9JME94zloDfjYjgazm8Uz2iAuU0wjbSdMVuAmxG+N6gkQlg59lVSWvp1f1OJIwJY2VIARneqgAp4PUi5dlODEpgSDhs3glvsJuXQDPPLdxBXWw82qEkwV5dQX7//oHzMbpAObjtUr2aRhtyb4G7vJO5KOe/6mR/hgkhjh658sVo6rBI0yK+qxb8JWV9pMo84yMtVjGZIJ7nVRvpYlDDD+tQVAJ8PnHGzhHND5uwWADTtdbzQwx35qjfxC7zC/4p++9bv4/e+9T82Bz6j9CIHVZFkEhlfX1/hv/sqv4r/8038Of/ShoplT2cMBRYGKQVAhTiEEsyeyFO641PDoC7CpA97hvePyWODNIV6x7x21VmyXCo8bLxHHO+lhwGCoNRahWEgy/ljA+ldiwH7sqLVCCsUEcuG5deXkYKGYBZmKmQSqztwkd4bweTdslyxe5rOYHbKrIr8qwvdywABU8ck6R6n07QC2qGtVRGGt8V8zqEccMQAxR7vuQFH0yBkrMSE7qNYHE0gv8M6+gzFcs4cIiKLgcqEyXy2OujnKxQC5hox4QQ+PSd8PhkpGbpaKQrHUNXBB2SrrPoGL91g0nYmHxJzCmmEb72kuehYAh8Cw4Dh67KdA6wYpiqN1NHM00cE6wZmfJjB0K2jheREIVAtK5b05QqGyiuCpd7zxxhssrFzIXA1vi7JOVikFzZgwjFwQwBBRDVehRwz5Vvl5M0MRRxUysx6LiCiVF1vbgQIc15fYX72Nn/tv/zLe/91XyGU0F7Xn9ty+2C0ficDt4ro+Mtd277N73625V8CUWF8B10cBuXx/D1ydt7sHntbtzp9/2P6f23O7bQLH0Rt++evfwY//u/8avlSYOkDhioApQoOeeeqAewtHZzAvMb6L0uI3ZX0kN4eYDoW/UqaCG+K5TCJlOk4znWCwUMMCinBDpyOXqm4RjTGes/evMMPPcj8COt1F09IGYMwnXwHZ2XbyQJNS9HYl8My5zyOyTREMAqMpkoEBHMWpOD3BX4RWerJRPdAJ8xXYdWEfWPahMJ0lNBa0AFLCma9M5EiWaOTdC0b4WwJRBBicinm8A7erZ0YHSUR+6QQmYPRMH/dNQ1QkAG8yPXEOqapsSBQWTnyXkQOfIXgax+lO5kkDzKUQ1zh+dKwHuJOw8TP/fFBsSPYqB07Irsf9ZMSZxricoYClUDgEGvLqx0v8nV/5OvZXx00v/X/svXmsbVt23vUbY86197nvVV+2cYcbVYxtJYqInVgRRshIKARFMnIkJP7IHwiJIIQQAiSQIgWigERARCC6CEW2hQLIgoQEJCsOcYNNJZW4qXJTne1yVbnKVfVcr7/v3XPO3mvOOfhjjDHXOrfuq8auV+/e8p7Suefcvddea+3VzDW+8Y3xfV/uefcrCKy24adQuNUrfvKXfosf+t53sRxLMCXKRgO63qRQEalUGYxdSZw3ZhpLCMn1IvRbOJ8atS4zO9GH9ziVoi4jPnnzyMCYUaq6d0CUx6kIalADuBwPR2/m693VCbGQ49yU69bRs1/Qh7qAQq2uhtOamwkLhLCFL9ham305pVYwvITRxuw5O51u5+Tx1NU92rrOx7Ar2Vk0LEampChFFyob64Zlo6Mfg4qw1GUyRg3j3Brn3hhn3AqjZamBZ1qIXrNSB8tS5rEXTdFx4oYKCVHzPqnZSxaMDfgDoa2uHFkPC40Q2GDLXpBZLNlU9Agg1UZHwuPJpeFdEVCr0Nvu2HJwMBeGgh13qx9xjmz4BGwdEKEui/djxc1OuHcjwqLLNCXeinz8OiIfWsX73FaDq3qgJ/iylLUNAZHMvuxkXkVjIgp2VNTVikTgtN7Q11d59lMvY+clzrxFEgLGl3duuIzLeIPGHlzBJjiRr+8auh8paPEwWHl4Xfk5Y1Pnk93P5wM4jwJN+9f37z0KQD382n59rwW+LuMyfOTV3KTy0U+/wHd/4zuCzdlMgOdI5ko8EWpj7G4Tv9aKgiyBAxoTVG2PX2MKBPgLd9bvlTCpHLdT3WMDKqWUWWVTqis3b60Wm8iEyG79M8Hp8eCY/eTc2b9Nmjv6cYwNHAToyV51FVhqnYqEsZktxsjvJ9FL9dAR3dokPI4o8QwX9RL/PkbEiER7Qz6hzauxNMMEc42A2dayxREuIeGiERYx5hQTUxJm+jHpY37vjL32c0gCKoLN2m9r5LGP2NGV4EeQGLtjy6aiuIduE5wFqE/QqJpqyqlICFmKmiIi0/yXBHSJWmUCzw7UsNbJxHEqdm/CKsT7CaIDEIqE9xghxgatN6yfub5/wvrWAfV6paS/YsAqSToL5TYDbH3A3/n/PsSf/YHvR8dzSAfroa4i4kE4cdJNQNywdtigEKZ0GF0GsgzKKNSDMk4JWsSV/NY17he58zPo1OIlhj2C/1pLXsOe1bDthlOEeli4vr52kLa4ktu84eKmzLuxt8ailTFWB29FKFHypaLUIqzrylLrzCSk+AYItVQGnqEqUTJGTBTpbC0WyoTZpyQwZPMBGIHul1J9ousDzKZwgiIclsUzC1HD6z1hglgG7hJNkkI9VIoWnnqToFH2lgIOKtCaG9qtfXW2qrnHgAFthG6fDBh9hkiaghLBAFpkM4gJ17exXao37YzUhSHC6Xxy761loZtPbgsFU3GpU/z49KC0R85uxAQxQd5ABvQqNAk2MmaGsXeUt5gA4+btkMhyilKAZ2rqcvDvXMsUKnGn8zh31Xuseu9oXcKQz0GXBtAmaqFLEU7nlzg/eIn/7C/8COMUx6XA3NXLuIyvivEwGILPBVcPv/7weBTA2o89oMr17pd5ePsPf/5hIPRayz789/7/D4OxR23jMi4jx+6aHisf/sRzfPe3fQti11MWPd/PBv4pE743S2V/xXsyD3NBMOtCVpRpVLtkFO2P5WiNwML3aQNIqXgn29K7PfdyvnVdnckqmzATZOyk87bz1guNNoAoWZtJYu/N37xE4/ls+Y9XhjiA2KkBRlJ9Y8O2n41xy9VtPUElwGLWy0laweCMiG93zMT19iy2mQcaEMldZTlsbFJwPB63DT87fXjPvnuPbayhDMPEtyNzX73XfEJFyQDKojQQsroL82R0ApvWm8cxpUTVlAOpTM573OWf836seXD8+ORxMnNpfPGfTPRvy8QlZHj7A1G6ONcXV8zOt8xth5gsXQKvee7CmTj1F7ZzJ/O9vMJFhG639PWWn/up92F9A++vV9wkX0rTu4h8WXdjZjaA/+7f+dO89c2VJdyhlZWFNeQ9B9ZfARtIP1O4ppaBG6MNuhi9gDTl5sUzdvMWWlO6CWvIiadSIEAtG218qAUpYUaLl4ZhHtx6baZxOq2xvN+k7v0UsuZxwflyJ47HI/QxKU8lFQQ7tRYOS51ZFJcKjz4lSZGCSh/uzeU3WgQN6kBwqeo0OM6obUIfvn/IDjhGNscnoAD05kZxS608dXXP6Whgtc4rtytmC6fbwelmhQ5XpbKocmbFDnBYlKcPBVdK3BoFDS8jdD8Idw33psZowByDghsNE4qJa5TVtdGxIqxjuJt5NH36RBTGySGaYcDtgNu1IcvB1f4kJhjzbQvOKjH8uA4KQwtnM85jsOIiFEalhR9aN8HMS/+crUrWTJBSkaXQkCkS0qPPaoiGimBkaWQDa75/xwBhJQBWKA+GV5UURZcEjcXNmEuh1iO1ClobaMMMnnnuU/yFf+u/wF71c+ZaQI8KCr/0YZZT4JM5vtxz02W80eO1dJXk87x3t3H5i1vXa1325aH/v1Y9/he69x5+P+bpzxkPKwv+/u/pr5bxpM9N8PrMT3n1/kvf94e4OipqKZDVcaml4Dbs7MG4dYQVFb8Gs4tnKMgQ1psO7eiKurb1DTFBm+f68ouU6O3xKhObb8zqFIOWNioBMkqUrSXYyXW11rwPPkv8RqgGszFmaZmzqezZBo5im66Gl/sruUMYIxT59oBKtvg738igf8emxab8++PbWbJfPo7kqXWwQmsun86AGmrLnQ4FihaWcrfUMfcxOh1CiGtje/z4eyWXRpxnw+jmfqkz2W59B3Tzu22xWc44zUKdLyx3hBTIyDoA3Ym9yUw+d4bHdRBXlsa2kxDYbGISwIK4srKmaJfv1wiw42V9qSDoie4JtLQgWjYwHev1TW9tEtOMmk0lULWEiuMA8faeV6/v81M//g/gPLEun5t8+72NR81Pb0gpYA7PBhRsdF7Vt/Om9grUhXuLUjjQ2pkxTqg1VBY0+6HGoLUbbxQsfvO1c0PbARkLdfFswnruiPlNm4p37kFVAa+z7WbYGigZv3FKChMMKKWyLO5lJVKC0YrsiUlkIzZlF//Dy8TKYcHOLWo9K21daasbHadhn8SFmxPG+dzmlChRNz2RuHk2qSCUQOt7YJMQ3CYj5adXMSRoaRWhlsKhOpPGgIZyOnewhdPNymhQzFCFqgADlcHh6sjB/YFJJTvvAwulPxFk8UmxdYdBnlDy0ruZlQnAd8gSgRxjgKV5rr+UkrJtXdGlTiBbDwtDNUoyLY6BBo3tZZTLYYlEknBujdMwhrqU+ujGeTSGQa2eLeuMEK8Ym8hEurybX2tY8cyO+tWiWZoY91YtlXUYejhs3yHquUWEEiyVifg2QknysBy8eVgHSzlQykKpoBXO68pLLz/DX/urP0K/iWygKl6reQnALuOrcbwWE+UpnEcDrH2Z38Os1n7k5x517+x7sF5rvx61T/J53t8v9/D7j9rO5Z6+jC88MvA/yxWHcQYtVJUQm+qYNTykVURsBuZjrB6/6lZSJqMgppM16N0Dj70CsldceCJPo9RrTJYo4t5gysycoSmKB+pZJhZLiiWwCsCWAXIKEBSFPmZgPborK9fqPplBf7hBbByH3seMg1KQYe7YThgtl89hd/5I9k2372QExJAJ8My8l2ogoexXaGt3ti/AmMZ+usha9dI/bLIwKZ0+ZqWTB/pOEtoEfsH9bO0C4r3/2C4Zs0Niyc4laziC/UsonR6d07fK2MAcPeJHndNQH41uTCDkLR4uRKZqAa6SC83vosHwxevBnGW1T54jB70EmeHAeDOJZsdWbb1kccHMzxctUZHmTJdKydZ2eu/cnl7lF9/zPmzdrfN1jpteK5X3FRnetN9BlL/y1/82n7pfMSprWzkPkMPT3HvTm11hTRb6KHSriB5YDkekLkiwGlUOjKYwKjfXN7T1lqrD2ZGdlPfmD6VBmfoDWuWA0+EuvADEzepqIqoy/QLA1ex8PT67WLBUuY0R8t5ShDaaOz0vR66OT/mk0pzNgoKMaJaUipmLZUhebQywjo1GEZlmc+udXrMYFp8bxlgdTBKO3IZfmMfDgavjEdXC1eFArQfWM5xOcP+la863nbGOEBEx364O7h0rhwrCYNjKGJ11Xd2nwTz7METo3VjDhM4nQQdKJS54xZs6s8Y3rwPMgenofiOWuoDWKSjhRspCwfvB1tY4nU6c10brg9aNdbhD/akPZ6S00FDWAI8mBQsQNOY2opfKnwogitYDhtK6udCFCud1ZV190knBCps+DjGRaaGbIuqiFfVwQKqXJVLcdHjWB4tbASzLQi0uB+R17D75NDtzXm+4vnmVm5tXocMnPvgcYhWo22R1IWou46t2PMzi7EcCrEcBk7F777XYof2PfZ73Hv55eB/G7vdrbeu19uUCqi7j9z6youLd7/0wr5w0EoudbkBZPEbC1ZXNFO8HL5RSNzYAif4rAVPa5i5kLgAAIABJREFUujJ6c1YrAFWOKQhxh+mV+YxP4QVfmJD6jlK8GYNlT9WYyxEJ7/02UngifUJLcVVlIr7JXiMHaM60zFj5DlIyUsQj48A+Hl07L74D3o7ihk6T0/DkeKEWrziq0UoxOrQOp9uV3myqMjsQaqgMlqoTVHmVlXtP7XvBLL57T+PdYANhq0qa+8c0hInfzsalerJqiWRvwJ0Nm3gcO61vNh/WEQCvZ0nkFASDtIix3E8C5OyBUfwtmolxm5/rffj32l87EmxYnqwpAubr1ZKqyr7uCbBiW5mcT5GLLN90uOiS6ut6dtGvAS8/ew1BnWxA7/UbbyiwytFt8OLNib/2N/9ffvMTz2EUZziGsbZBOdwDvLSPEsFw8b6dPlzuUsaCjIVDucdSCrV4yZvA7GsqpYTHlHI+nzm35sCgp7lvnY2QfrHkjeAXbpYGTkPfcMqupXJYDg5G5nsyb5xa69zmgwfXnM5r3LjMGuYRzIiKRpaiY6PPuFnImuIy+8EcqW/AMQ1986QuRef1cyiVqk6199aRYVxfr9x/6ZYH1yuvPjjTzkYx79daRFhUsb5io3M4VrJ0VaJMxpA7Jr5tjAn4zJy1ar37+UJofdD7ID2b0qRuUtbDa8Jb76x9BTGW4xI+Yll/bfP4gqvNDINT65zOnXMfNBs0hFdubznboIk6CK8LAwdWohUT5Xh1DxNlHca5t/CgisxcZOjKcqQejkips2YYVYZYlEz4hCBaoCyIVlQXiDLQzfw62Svf71SXVK0hp+qdxKKgZSDaMG6BM8XuMVabD6jO7sF0GZfxVTv24OW1RgKXRy2zB2CvBcT2wOhRIOq1QNajtvfwth5e5vMBwguouowvbRjG7dr4hQ9+nBdevsZ2AKMPQyNp548Xf6aZZv+RRTJWEXOxKy+l2jjfDOqnJUq0MfSQAM9+8MnCsMVODmqCvVGNvydnhScT1UUg2OKATeHP5vOy9856Xp2Viv3e/56y20D2Je9jZ2d6/Hns23I2aQJHY4Ii8DLHHCV6o7BNRGNdO6fbxnntXmUUcZcnpD32ZGz90ekOJbuQe/PoDPXkkcmXzeA3gcsIg+RZvihM0JHfI2PBbg0YlKrTEHqejwnGsgTQSwNb3zxBB3Buq5f+RcJYIoZzZsjBSa0LFiCqpyDI3KcAWiVaHkS32Gl3nWT5nwTLlZVQCcB3OGyrFIM7MfgE+9OvzRAZeLNER1lcUCTO9VaA+vqNN7YUcJc1UIRPPvcy//vPfIAf/P7v5nu+4xvo60oXOBQFXajHShunSTej1U/qOug3MM4w1sFSK+t6QrDIFrg4Qp5AV5crCO5j5SBg5bBUsmclnbYT8OQkYEYwVZGXyObKrP/tgyIFBiHX2f0CFP+/LN5YOXpjXV31b8TFUasgYiBjJwLsfUKI0scmu6nZNLkdzKD6/YMK037C/y/R7wW9OSC6vR2s50bKpz91tXDvWNExsl0LDhUpG31ayhKllcP9oWBmMzo7mnuXZRhjCmDO+lpRZ7a87BLaMKRURnegncowNrr3WxUX7+gQJY49vpqy3X2RtRNXCCT8txLcDGya83pNbij7le1oe5bGl6M4WBoYpiVKAFxxcYQ5nWlkaUQZIpRliUnEv38XNg812TIwpVbKsjjjFT5rZuG4XsFo9HbD9f2X+a0Pf4qf+/vvi12MLNcjMm6XcRlfvWMWh3yeZR5V8veo5V+rzE+4m2v8YnqhvpiRwO0LLXO5py/jSx+CcP/6lg987LN857d8Ld/wjjdhfdAzyBVFqzKseQwEzPKtbowG1kF6tEdEZY6qhMcTcRs5w1BCuMGGsycjfTFHAiP/J3uo9iVtY7YvCKRPVjIfyUSZfyZL7lNEy8kMj7lSLS+ZHq/28JKdXf51MhlZbefMmjx0qyWg2v6dBMmM7bfk72rmCtI9etpRlipudRNgzzP6ylQNx+O2WVoZW03PypHbiI1mDJVAcH6l2LmxE5pwbBuicDvwkOV6kr1XWLCL+7nIFSUngyTbPJtfJdfni+fRCKZKZa4uyMRE5Nv5SQGKiMGnT2eWP2a8mP6vwvw9S0TnZ0BCtn87936QPWZPUqKxnm554blX+O2PfmZ3BO0rMs2+ocBqP7La9tc/9QK/9dyZ73rXkbdURamIrEj12mCnOQu9izNbeA2vdYNuDOtR/iegmXnIbAFTTOFQF8ygCbTmD9rT+cwoJZRm4iQHIhfz2lQNMLVlVZKixf823QANwe6Yq9ikSIENQyzYjA2jzZvAEfuY1xLgrM+upjbrZme9qHGHLtWYgMQkDOnAzIFia50xjHPDvbWAwyIcDoWlgPRt700FKSkt77e/oa5EY0aLoyt5wYtPxtTiEpfmQMnLOWPvbVCGuhdX8Ru4g09UGn1SeaO3EcDDv1iHkDU1ktkccXySQfT1SfSxwRhRSx43/YjJSGph7S1K+pj13W5S7Ga9k7lKUA5RrwzO78cyIWvrNHaCYJnZumSthsUDK9Ukc8IhmoHV+9JaXzEbPPfMy/zkj7+HD/3yR+/cLXcnhztT72VcxlfpeBh8xMT5mmN8nvcf9dkvFgB9of36Qp/J6OOL+exlXMbnHxk7PffKDV973fmat1eO2p0dkR7MRJ9MwIgWCH9+jknAmv9D9kNvMXMIGaRYRAhTDJjGtb13LJ7/E7yRSc1kkzLIyUB9hucTTN2JedAJbNIgeHtmgu1vb2Prvwk2Zo7pgWN31jH3B+48h4VN6S4BxhgyGSEzF1fOGaQUKEVQCfGzUKIw2YQwHAAYCU4dkloca5mxQjSNTbsZjzFT1S+EKWw7rn4eNgXAnEkGzP5wjb44j4HGLCH1sHF3LGLfBkxVRRseM+cxczADlKjI2gOlub/CLG/yQ4EIXikkO0CWb+zm4gSBGxjdsaDkNSJ3rgPI2DdZOE8+X7964qO/+Umee+ZFvtLjsQFW3fy0DoTf+NRzvOt33smf+PZ3cCyFmCLoNihlcaBFdaaqgzOoA1Xve3LbgjSgdWUQmTR0nkCix8kv1loqN7e3tD5wwiYCdvOGOP/TKLU4o+EIYStJSzZDxG+uHAF8LCcT8wC/VG+462eXl9eSYhkal3cCwriQp7lx1grHJCBzamKidgnf9e6NkHkj9tZYm3ljqii6CFWFpfjkoNrAdGZD3Mna66SHweiNPix6k+LGNF9C8IxNQWC4nMecHPLf4Re924c5u7VfZh0dkcpIkBLKM928xFFU6eZeG102Y7spKx/nwoaAOntl2Lzxk5B3unugQWFnVi+ZZ7e1EmYHpKqDPnBhEsMBp0iUM0qwiK5GM+uaRSgJdAOgqXqNO4QypKRk63DVQFHGcNGWT33iM/yjn30/H/qVj22PoMwombIFgZfA7DL+II7Pd91/McmGL+d988Wsyx7x9+XevYzf39hfSc/fv+a5N9/jG99+jyobhB8R2AsKI9XzBmZZopelZMCEOx7Fyy7QNTKIlaztQUVprXl1j2TNT3w8RCAMog9olxRMBmlmXNmADmwAKv+NuGu2a/QAGpJ9VhL7uIGk/RHaBCN2vlW7be9Lze7Iphuz9HEE2JLiMcLWNRBJZ7M7zFMCEQtfz001bwNYwE7YIz/z0P4n+2dG1tTZLgnkTGCa/8rcl2GRyBfCa2xE9c5uW3N/E6wKyZOZ5BIbO+j7sfX45fWyXR/M1/fMZQKzCaaSsUJmyWJGvrLbp7zeZgtJHucEo7t4y8xFW155+RV+57c/y3PPvLTbs3lhPfT/L/94bIAV5CRg/Nqvf4xDP/E1hz/MP/VNb/fGf6ksyxERow+hLkdaG/Ru9DbQ4Si7jzMq7lrr2Zix0bFxPs2E3kJhEKPWQq0LRxv05qWBo4+QK/eyrWGGtayBzUCdmDzi/5F52DNaCT4wo+Mlbs66+f6OmNAsBB1GyT6cPBreszSa07hugpfbccEIT2akyIOfUjGwPjjfrn6hmrKunda87rouheOVoHSOi1LE3Pg2KH3HE86stFDT8FvMvHY4RF9E1VlB2VReiD6pBJ1juFEwgxDpkDDJKw5s8FI7KYV1DNycKQ14BROXOteU/cRL7Vo2xArzOLvhuYI5azRZRdk5jsd91buXGQ46upS5HpVQMAoGap9hKur7rHvzOnEhC68ndiau1ALozLTl+mqtaFxPWgo1mzQBwz2/zu2az3z6U/zM33sPP/t33wemCA1Ddw+e18rEX8Zl/EEaj3pAfjEPztd6/wvdV7/fB/IFSF3G6zc++/yLFGs8Vb6Od77lagakZXqChtfiSCBlkegUxo7V8mA+cEeCqvhnDC+9A/+tqpQwIDbbmJLszdpELzL8/tzYyePorWRvLp6wyhIc6bbsfM+Xm+xPHItUvbNoLUgQlUBugws+VHalRiNk02Nfe9jfiGr023uatqbkfMZ8d2JB3LMz2aYESHcAwzwa87CnqS14ktfSqNLy2NnOP9XFtBCZ8ueYA6KMd7z9whPHKXsxlQjZH7sEpQmgInZCdv1R2z6Sx7Yk8cBkmTbQlFuA2eOm2/oSaDlokvk+QRJsx3JnPpzX1p1tOLDsY+XVV17hYx/5JL/9kWfIdPrngu3XdzxGwMpIccpB4Zc/8gyn2xP/+g99H9/xNW9BdIF6RssV5we37mmkBa0DWQAT1nNDyoKpIgZlZD2ubOptCEJlDGc+RGEphXW9RbRzOBDNlF4+N4ZxfTqBCWZCaX4D1RKlW0Qv1fCSxMNhYeDMmlkyThYTlk9uNieMgRZzENC9HrY1KEuJplGL7bpSDQp9CEJhtM08F4JYERjiYGHRQjsJ57P7QpUiiBTqYtQFDofB1cHFL0oxilSKuPeWMRiyZURUC12MshQ6rlzT1h4iD9ukMPBm1maDUVyIoogrFVn0bZkFaCuF1Vyd0b2ndDJJa2+I+m3do+SxhIldM+G2++Q+iAyGZD2y0rvQpQQF7r+bDafpg11KaXQV4VAPnBhz8mkxgRXzhk0Xj/T3VCudPvuqvFcvFJaCYSPqwkupzsIWRWul1JDCLcqIrMtSC7X45DCKsJ5epcstt7fX/MTffjfv+elfQ4cwaHEm9mVKr9UnchmX8Qd9vJ4P0AswuozHb2TYaCjPvPAqvXX+2Hd9E+946uiJSvVqEFvb7CGWEKqghOS6N1PvdA7GLBscEYtkqb2Fel1R7xcXMbRsrE9igbU1CMDkpXDO8KjsI2siDnFE5eDJtveT1WBbViAq/CTYIKZv55Y8nSjA/+werXlv2G7jEzg6ACyijCb0cDOZJf1FUIVSzJ/bxqx8SqlwGAGuNiBobBLiI8DsBqgkktY2AYslwEB3oIpZ1icqnqiO47olf9l6zzKhn+A2ork2VydzFxJMjYG3RSS4sWiDyeO5g6GCy863HfzK+JqU7Ze7wMni2EyGUlOsYjIeE0CN+F4JZFVkxm/5nRx/OUjr/YxIo7WVj3z4E3zyY78b/YHj7rn+nL9fn/HYAKvtxBjQ6Ci/+amX+es/9m7+k3/3X+bt5YZuxk1rHMuB8+kBQ1f0kGxQcz+iLlgzRhdKX+jU8HTIcrZB72cPnodQiqEyQoGFSV27CVxljMFyOHDujdPtGpR3Z4TRW1GllsXFB0aUJVqlN/8mtSyIuOrLJEx3GYvlcMCGoKUy+qCtbTaDeiWa0psr7y2HA/28AsJomR1iMiHBnyAi3PaGjIr14n5Ui7AsQqndFedYEbtHVLMhkko0QIAGSLVERSJb431ThtQwUIbt0u3DRUI0ZPTNQY/UylgbI9hBUeVmbbOMrpSFPuDUG7dtRepC9phpDfNdhBbgs9MDIDGP6WSjfE8AGESv1JAJvkQ0HgYjpEVt0tCiShuueDR1P8yw8KqyYBu7uYKOqgtQaF0ICtJZK3E5d4nrqZTqCo6ift2UUF/UCmP15x4H6tXg5uYVfveT19y+mkDuFHtSuICpy7iM13tcgNNlPHlju2o9O//8/Vt+6f2f4Af+5HdyJd7rvNqgSqH3FZOBFGerBt5GQbJNQ1DzUnqJfhXLBK/1ABRedbL138Bko0TQ6gG6WjwvW4/SwxGVNrFcKDYTsQzTizJlw/dsF9szXjwB7mBEQxF5uAx3MEGuzOxgRUthhOjYLPOL4D3L8HrAjWbDe+CHBqDa+p9FPfUvwfD4187KJEifp307gMR2UgFaNMHO7rxFS8VknnL9Eas4DnEQss4Gr61Xu48exr+plseWdIaNTQxwsyX3d5xd0ohA9l5trwegIfuwbG7HT5ZADxaUKAc1Zi/VZKxINlNDbXBT90izX5uxk8zvnIAKNdcNEAXrUdlV0Gq09cyD+yvtnEAu46WvLFsFjxWwsjtffSDcWuHTD4y/+dO/wL/xp7+TMZ7mym7odPTwJuowhj2g1VugwxBqGMHZqHCOi/fUp6b/CAWDq3v3uLl5wLIcWNfm5r7iVaop/9n7OtH9oVTKlXBuA3BJ7NFWbMDaz5xPJ5dUP51YloX0PWiWWZowLUspUPGSsXWNTBEEWBLWtbHG53pQzFILZaQiHi7MEUbGmBvw9uGAyz0TBJHGclSWWjgciwOrUvB64EKtGpL0Lt1+c2q4lIUADVMX7BhmwRjFjWPuE+WElaC266cylw8P9psWGasBnrVR94VCDlMkooeTeA9ZdNvdTG04dFvXzvHqaVCDdcUgWCGbXgtZYxxsOOCS75bEmvprWDBUoeZ3dTxwe14dTB9K9O05IyeLPxgsREWkKNoFLQt1WbznKrN30WeFClWXORmkMAZaIkvjfX/Y6v4ch8ppnFjbq9y81PixH/m/+K0PPZMzNRdQdRmXcRmXcRmPGg+HjZ6aVl5ZjQ9+7NN8zx96J2YL1RrGQMqBaoaNlaEhP2WyPR5NoIdAeGNXaufrr8vCup4ptTjTlcE8Nsvp0lMJnAHS6vLvKcRg02amT/uY3ppLcxOAYmTwHiyH7xzZZtF6D9oqGDRCljz2c7ItUcGUSXOE2YuOZe+QzF6k4G8oNQyBi1JKgJWg81S3fiwRpYUUuh+FaGwPUCPBGMVRZC4ZNY957ixAl/dPZy/9ri9JgoSLihyQ6JuCIXJHaMu/0xZD1nogaD0g2lDI9g5222GC141Zy9e277BJrhda2BVpKbP0cgyPlcasD/SSKhle7ZNmv/410mZIJruViM3yOMVrghF9Ls5aFaVZZ4wz6+3g/e/7MC88++rubtj3on/lxmMDrLavnoEkmNzy4vUtf/89H+XP/Zk/gZ5e4DigaGXYCbFKl0IvbqtaRbB+phAlaNZpN92RLSE3XpzurFV5+umnWc9nxmiUcnDGyDqHKlQtkwI2M9Z25nC4QtVPaKrgiFmwRA5yWmscDodgtgZtvY3MDFs9chHO5xZZC92Z5w1EjKKejdGqkXFxFkgVjsfw2uoDsz6bUHuL3q7iELWocCiDe/cWRKAWowQQEg5OrfWOHqpnS4JGf/Dg1unwowsxtGmu11lHn95Lt4SZXNDySPhUDUOk0/vWX+biH+n7vZ1vU6Gtm2zqclgQzKXXQ3hiWGTQyjInsBYZjhaqNJvQhYPg3l08oxQvXfTLaqItL+U8HBkIa2ust7fU4xUQE0P0aTUDhoWao2/HBtTjAe/90ihtTPNfZW2D4/EIKvRhHI4H1nWNEoVGsQPCAdXBUpQOtH7LbX+Jm/tn/su//KM8+zsvoWZYGEizm/4u4zIu4zIu4zJy3H0yZK1F43aF3/rki/zR7/hGpN1QJqPi1SSGMKJyzsWTu0dfUVo22k4ki5AOx8HG4XCI9oXh/VWRcEVlY4xi5/robkosI1gkgyylC2ZEcEanlDIlyXtvpDfVZH9Upu+oRfnYdhTSMyvKxiaLRMRAOkFZ9jxl1Y+r6kmswyuZag3GKlUNBU88e0O8qwZPBkY4r16mJPWuEIMfm50JskOviB19jFhGzLZSRQtQsfuGCaJNmL5WnmTOHjrmUmOuw5PlnqLetmeTZdyU93LbojuqY997Bmipfu2MQWstvNI26XdjE35L0O2oMCqQ8BM6yyyD1erDK5qctTPXNhg9+r9GJP1LxMghRDYazW5ZT51/8LPv4/r+bXz7zKS/MXGT3FUf+QILi7yOeymh0nc3AE/lmbceC3/jL/059PoTLLqyyBmzlT6g2xnGqy4CPs6InqAZtT/N+b5we1s4ncPbSEsg5VDF6XC8V6fJLpZeCn7zqUZNrgmttWCjnBB1mtJBR8pwpqeCG+3pVOTL7ANsNaUqlTbWWBfUAOolUkdOhVY32s2b93ziTVf3GK0zrDAs6O4OrQ2urg7UohwX4aBj1j2rQG/N+6+WBRXlcAzfhQ63t52b2xVRpS6VcqWY+o1zR5wjMg23kZESSQDq7/UAK73lGSx31hGnGhM3yAUYa6ercB7dy6DLQq0HhhnntVOPB8496qhNOI0zg4LLvhMy6akCqZEx8syIias4Mr+Dl9ghhbW7Et8w99A6N0NqpYs63a5KOVR/WNSKoJRaEK2edVKlHg4x0fh3UimYwOFwpI3BcjxAPIhSRciffQWpStNbWr/m1Zfv85f/vf+BBy+vWFthTsvCVyLjYmbyhZd6fMfrOzddxmVcxhs1nvS5CV7/+Sn18OzOax5gXhXhh37gjyLryxQZqHiy2YPgDnb2iiE3s/Jk4jjQT9CaunADkAasRExjBrWmiALM0N82pgnz2MlBk849TeGGVMvDZmXeFk/Ea9v6kyPy5/gI+5nZzsB8zM8yfO/F9v3qvbnNzhikkXL+jAjqVYRahCJbb5GwldK5arNQaghJGbTmFjZZVqhVMLEpaDHPRzAyLViqjAMldtwQN9pNyg3d4tL9SUU2+fnuACnNfBH13nJcQ0BrCabQWblmfcYVyYRZ/r3nPqcgRm4zjn4oJfcRPetxLrr7yLif6fB4S0uwTDufqWypSIYrhbvynCZIdGDlIKskiznZNI9BhzTGWDmfTvzsT/w862lgY1/Z8zCX+/qMR81PjxWwkgRWkjfoviWu8K1vu8df+vP/HO88vsgBofQVs45JA7tm9I5o4+qq0U4r3B5o1wvtXLm57ZzWQTNjiGdGQBgNpJib+CZ12rpnRRAOtVBK2d6L/qdSCltaIS9ci4yMsz/H45G2nremw6gnLurbbq3Te0OL39g66c1o1sNRfR8DCcp19MFBHBD1UVlH9B4N41AXjoeCSudqqRyqzBu7j5XRG+CZmOPhSC0FG3C+dsW58zrQKpSDQIFuDhg1jDYHnqXp1rjtNm8EohA5s1GCsK5+c40xoDg41aozMyXRhFnLgg3j+uYWPS6cGZgszgYhQXGLgx5VWjdMDRsOfrQUTGHtw70lAjh7DXilZ/YkZ0gtiBSXvNcFE2MdAy2VNgyrhYG60o4Wz0oVn1BqrdTlyOFwcFPnoOLRElLrJSTTYwJSpSyVstQJuEuy3FqgCrf9Zfr1yn/8H/3XvPA7D8D6rgQwrq+vwHjSg5cLsLqMy/jqHE/63ARfifnp4SBy/3/hbVcLP/C938q9ckNBUOvRG+Ul6c7YDGodzlS1wliV0dWBw4jqEdmX++Exrm7VIMk2eXtBPAfjzTFsihBsuxZ/TEzmMVQtyVYkWyTbczXWZaH4bMH0eHI3oVvsT7AmI5QKS7xn5tYtw2X3KFpC4MuoqvGcllhHn1VFqkItJdQOoa+eMO/dfNtFXMPKtuPgIMYioT+8EmZDK5MRyqq5PnP8/hmMYHW244N4fxrmAiFSlI5hO3bKAry6j7FMOXxMXDAs3w+QnMDZWcJUZY6dDGQj2W4R+9zz+JrNXngLilDSyyoBp0YsHQjJrz8lvVuTuZolgVEJtKkAMvfD+/hvsXXwMz/5Hm7ur3FBfuXHo+YnfdSCb9QwGdP0LLsLLcsC6Xzi5Wv++x97Dze3Ph/0EYor1jFThEJh4Xwe1HoEK27s1hoVOFTlsNRgnaC1NcrxdrWw5mIKx+OVB9CTZdpo5JRUN3N0LGyqcPN9c/lylRJACty7ySczsxUtrgroiR1fl2pxuXipfvNHSV1bXSxhDGF0WM/G2o0Wd2GtimhDS+Pq6CIVooMxvCRxdAMqtR4p9YhEVmBdO63D6dQnKDEZjOjpUSlx0/nN0TGQwqEuQfOPADWbi3r+bqNHqZu7wLcxOLXV/apKdcEOPKumwRi17vXCHWh4ueB5GFYKq0Ezz8SAg7IRcvvZbFkXZ4864XNlYMMZLYvGWM+oFNoYrG1E5k4ZCGVZXD5U3dTXLbHKZLp69++U51i1zmOUALqEn1VS/2P0rTxBC5QFKYPzeIVXXnqJv/qf/jAv/s7L6GjO8ZMF3XlnpATuZVzGZVzGZVzGw+Nh3HY3Offy7crPv/+TtEZ4ECX1lFLUilLoPUv3XQWZEHIq2WsUVjEPszFEOb9qoZbqAfSsuMifQA6WhWfgcgjxvgUosq3M7Y4Een4v85YJ0S2h7bsQyfmQjE+7z5FJ4GSnuisbZw+XMykD0YFrZfn6ExylqIaqJ08JwYgRnqetpRem4Ap/kcrdWbxMv9EQzwIHfX2kuvM8BPM9g2Dcctkw9422kzyKzhhlGZ7Xt4QdGT1iMe9D346Vpvz6ZMd28Qq7Ghnbzp9XDPl1lfueZ9Gigmc7DrlvMpmu6YFFxtEZU2+AUXUTrvBzu/m3ZtuHiNHtxPn2ln/4c+/l5v4JmW7Rk9aa3+uNGI9Nj9Xkgh9+bVcGZSb82ifv86M//hH+7A/8k3zT2xaqFbDFS930jKihLEBxgNA7QkFFPVsRajZ9CEPdy+o8+oaEc3txkxetQJbyGUuo7+3umHnjlEKYE2eGIBo7502aF6irBG5GddukZbgRsrPcNmVNBwOxgYpybs7YDEawPl4TvBShFosMi0ue9jHA2jSidQUcoa2DcR60NhidUGjBESvOUo1QcUE9U4Um/S2sNsKgV/PkkA2VWTtblyXEJ8iDMssnsfDlIrweikBMdtY7Q9SZI6CbYHjpQhtGjclkG/iRAAAgAElEQVRNib45HBQLQjdff/ZAiUg04G7Gvvk9xOX4XF1QNLyndvKkUSrKEsA6xC56s7hzNEBY3LyqSMmsmiJVKdWvDy8R8DLFzonRb3jhhWf5m//LT/Dx3/g0jKxptt29kMfOeMTNcRmXcRmXcRmX8RrD7vz1uy+feN9vvsB3f9tbecuVIpaiE2DSQQyd4lUes2TrgmbSNBXwIgjuO1CwPbP8eZhs1QzmQ31vR6TFb2eKJuEQzFUCla2PKr/LFmv4erOnyd9L9YpUK8znqiD0sHxxAQZnQcSLUoIcClNd2wE2Ir6IWG10w8LXavYJCaROvRAqdnP7RGzpz/XOBkhiR5ndVrE+1VQ93sbDZYWS3zdIwdzn3AvGzgg4QFF6P+2KKieztfUl5f7moZcM++brQjJzkRjfs03sweL2ugXY1ejVI6TxJZfLHzwJnSzd1odlEQeu3Nxc88Ff/QgvPf/KDjo8KkZ6Y+KmxwhYvda4e2DOZvzsB1+gHpQf/L5v5Fu/5oDRvd9lGE0ayxDW0RweSInAXCZ6BhAVlsX7XoqU2RRpAWZMhBLUqIXPgLDR3hNV6+7GIiVJbTPGiwlKkJlJyRvAwZpOdmMqx1j+zmnKg3U3rCsheQ61FpailBriFAVvfkxlRA361zql1lTixAa0c2c993lcSgENjYbcx3m5iv/snbYzAxL5h/jeDh5tSJT6lWAT/YCpbNTu2nso5LlqnhTvWysIq/mNmROQidBDAciZqU1BpqizRSMeAH1ss3M+AEYq9Igwcpv78+kCRb5vcRNreDj4pB+MpETGCubrmdARdWBmxARWJJgrfH81mztPtP6AB6/e5wPv+03e+w9/Y4/lP+d6f9Q9cBmXcRmXcRmX8aWMDvz2szdoEb7zm97M254qSSu4si+DEr8dHuwkwWcg75Gw971sZVtTECICcCVA0QRcES9Zxs6yC6rjnwA20+eIFMe6y5pshsMZe22AY7a27GInIPqWJBLaofankmJ1HuPHzifT4vHbcOub3ISlZc8GHGQjyeYyd0DtBHcwY8T5v7lUEHmZqE+p++3YJbvj1kCySTNMsLMHVnmuZC4/wVws77YwzOM7wVDGf7IJWJikXc2GcyerlH/nqm13rUxNAd3Ok4Dsi+VkY8uckIvSwLgutn68xrCV8/nEs595ns988vnHNjR6AoCVDz9fXtB1Y8rP/PKLvPXqin/+jzzN179DWIqb3Q2DJtDHGcYVWqqDrDHo5oZmI2s/tdAtJgnBGS7LWtpo3hsdlejbiZtV0xhYXaFkTgbsb/TdLTOyrlgm9ZrZjqQ6/bUxsy8i2V3m315CBAJzF/BSCselUiuoeiCvjHnV69yfMLctQasP//y6Dtbh6ip1UQePMuZ3cLASgATPnoy4yPuOmfK9S7UbAli4FXIPoNp3zB1x43eAPmjx7SxArHvyDqewcdBlu1SWRi/XPrthbJmTEYDvjgFhlPXZzrRulgaIhApg5Izy2gBKrY42RV35JgBS1g6r6nQy9yxT9O3hIFeLRDbHPzNY6eOa3m65/8Kr/PzPvR87FWD1bNljOklcxmVcxmVcxpM9BGNF+fgzt1zVinzdgTfd8zI/iGe3eE8RVr13pkWyOZ6ryW4gXgGiUiZ4yngln71bP9AWDd2NkwJIJfiRPYhKgLR9eJ9w3q9/KyV7KNif31ujcodgTIQa8eIMJWastcVyxP7MhLzdLd8TcXBmkXz3bW0Ke7G2GZuIbMnojQ3b9nfbb5nqfLmdfNOIdUSJ4GR78pjuIZvsgGYe+/nd8hxtcVv+zMg1wNU8JfOljP12YHiiqgRYKXSx/70tszGMd2NmwyaLeAdUMRi2MkbjdHPmU7/9WQ/0o1nncQudnixg5TkVCp2zXPET7/sM1zcH/sXveSff/k1vZi0Ly2qsxw431Wtskw0YRusrZzPvc1FFijNGJU6qqjJkbAxSKPlNNN36nRvXGQgD2xylJS4sv4/zBkqgMrYbVRQI0IZf4HtQlXRwjyvfpcx1ZoWOxwOlQlELRjUqmlVYTw1dDlOutNYU28j+rE5vFmDBkKUgdNpoABQpZPIk9w28D6r1Ru+DLptqnRT17MfogE61mPO6+rEgVAkxNw4WQQLUWmRT3OeqxpHdJDqnVGkpPimKhjmwb9/rj/2nh1N8+kYlva5aXJgi1uqTnFKqA6XWvBRxm8M31Rq0hvKgTu+F9KUYwqSsc7IppYL0ANyZ6XEoOcYtYzSu75/56Iee4zfe/9tABVOkWBREX8ZlXMZlXMZlfHmGx04Z/g46Bz7ymVdZ18K7vuEeb3/LkaFK6YVeDVbdt0EFIBkhjpBBcoTgImHZ5EH99izcGCUgPKLkzk6l8e8Wo++D/S1ctnwxWLPZ37zrv9qDqi1GswmGsooHIpGumXTeQJWI928XLZ5gjxhMQ0DCzPuz/K1QSCz+vWdCnq2v6s45CBVDG+YVNLlA+GFZ9gjFvvdQt0uG0HIHxFFHypnPX7pjgCbwDNAT0vN3QNweUMVyW0HStvO+33u1yYiViwTxEOuX/VfeKwByB1RltVBuJ3GbQXhZhQdY7qe4AoJZw2ywnjovPnvN8599mdl7nozHYzSeGGDlF5IbpQqV1R7w/En56V+9xk6Ff/VPPc1b33KFyS1jVaQ/zegn2rr6jWQDlUI1uO2d3jo6wv9oOAvSWqPWTapShOlZ5Z5I3W+ouIl671h4P2iUemVZWWZp1rUHI7a/7IiLtwR6ceCQpmculOAX7dpWVCvrbWN0qKVy797BZVPzyJhfYsN8W0nT17oAg6UUbwMyDc8rQyzA1qxh3kvCW4AdnwRE1fu+WnNln7J4iV8yW+YSm32M6BOT6bzdzX2gNrNcC3NAF+OwoqhUVzssBc0ywTxGhmfOsDAYLqzdjYzzYdEGtPi7AxJArA1n61pvoJWiimmZQGk5HECVxorEeZfivH4a4Lkyj5sjhyNyTCQhJ1oeysbIcOPiyJCVYoh0Wr/mpZefp90q7/+lj/O//ej/GbRdA0oIclzGZVzGZVzGZXz5RnIjxJO5c+a6Cx/73YF14Y+868DVsWLSsC6IHbzsqncHL+LBsyKhDphVNoJalLiHEjIkiHKAk309W4mfzWW8RSLjeJnBfu7t6AHUHkYpBLCx/HsPqLItIwU2vIXCzAN3l1TPlKtlqOP7ohpgLZPpRpGtF8k9Qw0s5c5zh7eer9SwNnMFvjwGZE99eJ9OnGf+mRRzmOcsVi1lA1seKnqsJpFgFnHF5SLZFz4PUHy3XWmjeBwnlknzrcJn4miLEsH4rJcReuLcdkBJwzF5RBvO3GaQCxbnkztAKn8iXsre9Ml0pciI97l5SO1M1e3tDaMJn/3MS/za+z4UOztI0uJxG4+R3PrnH86puFTCKApdqfHKQYQ//s0H/oN/5dt5c+1cn++z3jxFaYvX0fbVA38TugkNow+otdIaXF9fI+J9PGEhFUGxcjwsfnNFlmQpFaNPfwEZDmo0LmTV6ITEqfE2nDUq05zON5CfX5YDZmP2ZMVtMAP13gan84pRaefGm556iqeuKjZWhOHfL27wWqtvo7l8/Om0hqw8s3esN7+rlnqgHh0IjNHCy8lV88y8JGC1TrOdP1dZWJYj67rSF5c+n/KqM2PkZYvdjHNrfvMvDvb6GPTR3c9JXQZUdWHtg1IWel8d4IowdKGLchoDKQ4CWx9IOTrIMwMpDIQRqjhrT8bNAY+ozFI+2HqsCNlPX9h9qrKfiurmdy7msUD0US3LEufWZddLDVO8naRoqYXDwRUdBwHK7RrszOnmAX/jR/9vfuHdH3QsBbPJ1scbS2g/6ZLGb+TcdBmXcRmv33jS5yZ4Y+enfLIIhKiCtw0YQkH4xrcU/pk//DYOaqz9xFgXZGjEND2Sp0SFSAa9Hius6+o8WICkfIS5WFYkdGMP9CExix1xMUFABtsWLJAQFSHbqufnPYl7F7DBBrTGMG9HQD1xuywsVXFFqhByiLWmqJcNV0Xsve+ATrRtJKjS4v3oRF85zNguAcpgbExPJIdd1bkzQpgi+9L2bB04QOoj+txCDCsNmGcJpTm47LG/Y3g1lZdrFldWzt72SNKjdfb9k/1zsln65Hlj/qQ3jJ/DTI5vQEoTD8euJ4Pk/ecEqJvEgmRbRC7HXL+rKetkuRyQrkCnr2d+5Zd/nU9/4tlNy+4xeto/an56YhirnBqGGHQBaTTznpaTKO/73c5f/OHf4L/6t7+L8/XXcqX3MSucVljUYkJw0YVUqltXL107Xl2R5LOiWB8uMyritawhwGBm6MFBT1X3vbJCpBdsY7hclDwuqlDeyaxDABVw01gHWUbr3TNEugEwJ3YKRY/cf+VV3vbWt4IYp9M1Tx2XkEfdjOnWc2MpC4T53XruNEk1wpw8NCYDl1d3Qmah9xbZDj/GDRhSfHlsZpXW9YwZtNany3f2EEGWQMLZYIQPlEWmy5etPmmGD8RqQjnecxZqOdBHpxNGcxI13605i1QPftNacVAWYG2q/VkwSVpomacL4GOEx8Yg5O91ej9o9ndpildUpCx+k4f8vilI9Qmh9z6NkjX6rtIQerJcAsaZ0819qi6crivjpiI9J1QAZ2C335dxGZdxGZdxGV/+YfOfEZ0pQhfhmQeDn37v8/yp7/sa+voUVU4Qz+wSZWizfzkCWrdvEWr1ELLgVTIpqZeYJUWtINgXopwfAm/Fc1qSXdnKzmaf+PwC23szMZr+WtGLJGTpH2CKSOF8PnN1vAIxel9ZisdBE7iJC5eplLm13i1S+RsbFjJdwCB7tEULFjFIHl5ngLKnPFcp4csV/fXxPWZJ4XYovEUiQI2xAckEevtKIa1eHZP2OWOWDsbPGCDFm9djP8yincE2hcesyRPRrbc/GSaYy+pkBcPXNMDyVrGjGyCzaKkRtvjQBroX6JCt9cXyIAgYg95OqChtVWzVjVqbO2e734/XeGIYq22UKPja0cYiaDlwrAtfJ9f8j//md9IfnDEO1HHmtHaGufHrwMvBksERE07j7ODAHFgRLFSd1LBnZk6nUypEhuKbhtqe07uKMEaDAlqzVK3PXi0LozanWKPxUjYDvMyaEDffuhp9VVrvXN07MvrKUwfl6lg5aEpXatwTvv2bm1OUNFZubxw4LsuCinsrGYPeV2Bw76kFqQWVwrl1TNxodwxzRUFh1yDqnk3gr510U5nJfjDwCWkYrEEHdzMvszOLrApRVikM0zDw9Zu8j5VaC5gytNDMOA93Dzd12DvMJc/X0WMSKdN5PCehUpbtM5KKkIpp6g76jV9KgaLRSxVGwqWi9YBIxaVSooesCKUIh+M9UvVxIEgp2+RQlGU5MFCQBnpNu33A//zDf4v3/9LHub2/xlwwYtLLiTwprDduPOlZ4cdjbrqMy7iML/d40ucmeFzmp0cHoaKFqoWnWfkzf/ydjLMn+9S69yaHqrL3+4Qyb0Tu3ba+84xdBA/Ak4UZY9Bay9h9SpdnEhkLiXLzwGua4U4xruwRwp/nuXyKXcgGfBLM9QHWnUmrtWLWw47Ge+otGbKInQRhXdssaWzNt1s0PUwDYIbtTl10fo/0c0qAZwkSdoH/BEXBC2yx012GLWBbxDJsDN5OVM2deLZzksrTOpPLDo7SvDfL/sxCkG16l6U4GHN/JRSy82SFfEesY2OaNOQUpyqk75xb0sRyBrPnThRKWUgQloqF89pRT4j76wNkZbSVX3nvB/nsZ16inSJjL8kCJup741soHjU/PYHA6rVGKPVR+NarwV/51/4Yb28vcG7K7VDaALPuPT5a6UNYrNB6p2uY0c2rOXyHxF8T0dl/dKhLGOx191uyQamFWpeYPAzEX0u5Tp21pHHBDdw7Cg2z2c40CJaFtg7W1Rk21cJSYFm89PF4qCi6OZP37jf0cBp7tBEgY1APUfKmqWQoiHmz6WidMZwRunrqQB/GKn2qFQ6LJsv0niAyDNVp9XNQw+m1oHGjnPugE2CHVISBNprLsGoJCXy/uQdCa7YxS+LZHtGCqdLFe6hOq/e/ibhjumGYFK8bJrRhSnCOpW5pLgHRZYI8VNCafWxeBijVhTFED1Crg6X0yhI/XrpUlsOBLgOVhRqTRIIyKe5ThQ5Ejb4+oJ/P/MV//7/l/nO32PDy0X0b6OM0nvTg5fGemy7jMi7j9zqe9LkJnoz5SVDeVo1/4Z/+eq7GDX0IzfwZj5mLMIkyTChhRzKiX2n/7ZI5SriV/UclYonNmsVmpYf38gBYJID971mJlkBgVs+lVPj2TBXUDXV7xOCiqEAJxeRSPHGtUVrHbHPAAdmwYGsMLboBL9n6rMScBXKmB+pSok9pbKWA0UPF/Fx8Vv1YeCFiNn1sx6kn48SmwAzO8tjcD52snvtCbaIgCaCSMUphrz7731KJzyCqgpLZIpmovQiGo2A/ylFWOIFSMm1ReeSeoA+rAPrKs5VjBHBLsiJjPon1ugqKYWNl9M7P/L1/zOm6zWvlcR1f1cAq8gIUgHrg256G//AHv5uvKw+8DM06w4RhTt2ezaXGFaNHRaRaKpPInCw8IzHmDVDE/ZZEAkzk8ROneru5Sl891MhyOEu09TqBq/ONmX0Zo1OKq9Od18EYCniZXlE4HpQqQtXBIsrV4cj53GB0d//2OYIWsuYNz9IcjgEQi7K2dTJygpfD9eYCHHoodHXVPs/4DM+q7KXHQ1VQRFhbC0fvjcpFfDI4dZe1zzriEVmXLCeUNHyQ8KYqldYNKcvsO3MJ9ABuCKaV23WdUustj2OwRoOQa1fPHiWL6KIjFV2WOWFlCR+SoFPC70tQXajHK+/PCnB1R92oKHUpqB6oZfHX1DxBU4orAjIY4yVeeOFZ/pv//Md49hM32LhFwljxcR1PevDyOM9Nl3EZl/F7H0/63ARPxvzkpEThbQt8/3d+LU/rOUDViBJ3j3c8GZwxVwTJyQDlegjwY9P6dvY0RQjPruYIs+FASXBQM9+1LdiPxc2VFbb2jOgh6j3U/wJAbKBKUHEhilpCKCoqljKXnrLmA4t+H2bA30cPSy6J75G96N7/PYLNIhO+ZHkdc/n8nmOMzf9zAiH/an1YxDJbv9YOmc3j60BnkJL32YPFbrsJ3BD1uDCA09hWNsHZVB40JgvnNkAeB+0rw+4AsACPCaw0+tUTXG2AVzyhrd57tXmBxk+0VIBhdsvNzTX/6N3v58HLK9gbX83zhcZXNbDKIShVvP70XV//Jv78P/stfPPTZ5AO3ZAOqy2YdJoODiqYHbA+0CiUTVRe4mpLlTo3E4YiDshUHaZ4WWBhbY1zdzoZ9ZvYWRoHN0jSyS760Nfm3lsDVB1grCuszdV7alVqHRwPlQIcYrtiQms9Gpok6mKDFFWnyOuycHXPKexhRuvNVXFUEYsbtwnntjLCdtw0mlNTTl23DEZRnY2d7qcls1mxm9POQwXXxqicg7oelt5PzAxG3sDDzAGaFqe24/J0YKWIVoYIt2vDsuERo6POyon5Z8XZLQnpeszPiYWsqQmU5bDR1aVEJsb7rLy1zP9flyPlcPBJi81XoywVSmFZrlA1oKFF0bqgxcsObXTW0wNefvGz/PD/9Hf46AeegWEOqhA2a/nHbzzpwcuTMDddxmVcxpc+nvS5CZ6U+WkznX3Hmw5877e8lbcsnSjR8RYFK+73GUAF8+Sj7BOQRNIZ93zy16NATEIzLkr3NILwPsZOlIrZ97xP3E7wYh6jSIKBkAQf3QWxhJRJN0pRz3smzjFC2W8L+vesjYnHOHVJ6GehLigh5hHs0HAmKJmpBEdmNv0/MymtWb44K5+YAMWX99WOSFb3BEkkSNmdImMDRfPvbYFtf7K3fbBfwWBTLPTXU11wBl+zFDPX5yV6BGOVcVjEjHEUwZUCtXh7w3axh4KiuF2PbyZEOFLIQuK4tTO3tw943y9+mBeffTVOSvJ6j+/t86j5SR+14JM59oG3Cx989JmX+T9+8dP87rVBWRilMEphKUatRhkDkyOYRT+VzJsPc9GK3l3Ie7CrVw1HcREL+wCjtzaZKZdODyn3Nuh9eLPnEP8xiZ6n4nWvFNZutJgYDF8Mxb2WRGYpnw04n1cv2Qv1OyuK1EJZXCyiVO+namvnvDZa9ybMZIvmlBKHzNX6LOQ4CdGILPWzAEASGRKfNJZSqVrI0oBuhIeUeseQFlr3dW4+U/4zULrJ3F6QeCECUaJG2FtHezBTTKYpzH4la5G3DMm88VXoNpzhUkWrH5dJVed+46BTa6EslbIcKLV6CUHx8k5VP08aMvYqbiyYPg6iDuD6uKWPax7cf8Df+l9/io//+mdhjFmqINnUeRmXcRmXcRmX8diMjAuzxAxefPXEBz79Cq+u+DNXFRNFwzdTzXDRJZv9VDN2AowRICKkLyQTp7tQPDaby2kG+Mk6DYvWhF2QEMxRMjCQMuibsEa233iCPLcT6nc9wZu/YSqRbA0xquhZH324MNbY/Dr39NHEIbu+qkxu22xpsIgdCQDkcWORTdZ9Ggh7rd9M8qYKY5YqJpCaDFOwT7bboTwmyVYlGNoOgszjM8+CsB3LBIi2iVFsFT53fxJEijpw0tAcSDYrbYNm/3noB+x3JYUvhjXMVs6nlQ/96sd46fkHWdq1O9hPVm7lCVIF/PzDIVVecH41GvBLH3+etz4tfPPThXd9zZF3ff29kCRQlEozw3XoQgRiUp1MvX8JHX9gejK4xkXU4I0RgMNp4bzQhP3NnVT6vCOB4tRwDyUYc4EEKZ6NcQNgnSWHfRgSNbWqii5lZ5ZL9IRZUOCwNg/qa62xDmFEj1WW/GnR8Kca6BjTfwmV3XUthH441kMRh5xEXF5ezL/7BDso3RS1KAO0wKPBDHl9tGeIuh/YqRY0gD7p8I3yTvYPBLHhsuqSEp2RNRFlqJcLiKorESUwiwxPTnQl2KqyuHR6KUsAu/SpkMlalei5Ql0RsNTFHx52pp1X1vMtzz/7Ir/47g/w3n/8YVQOW94mvD4e61rAy7iMy7iMy/gDOiLojn8N+MxLN1wtwlsOwtufqrzjTTWesoJQSdgk8+O+Dq9MEX/gBytFfC6Q0cY+YRPouM2J9xElR7GBItn20/sAQoAsPU6J3qysOtoLaCQ422xhMkm+6+QgiSa3grFYZ/aYy51YnwAVFsBPbAcA90dVZPsiKViWq0l0JtuxnzGsJVDyb+R8ZwKn7Vjmy/v15vGIT85+sH2ppiSQ2rFLgjgfEPsre0AV+zmXDbZqD6Yycb/3bPWPRblSCrVpjX13JezeGzfXt3z6E5/lM596jmjo2c73PDpPzviqAFb7y8NwnwIhBayV/+eDz3PP4E9++5uoB+Hb/4l70IWyHLF2w5BB64OFMiU3g00lpxFRcRn2uKBTtMECIiSq791v3loV6xaZhIL3TGlkIIzeO2MIo7m6n4UazrKEMgq2c/w2WuvOqplRDwtlcUDTbUBIeA/xlh9JHBGTwmwYtE06wZJJKQrj/2/v7GJtu667/htjzrXPOff6I7abDydp0nyUkraildJQqqpCrVQoqgRSC09IwBNSH5BAPIBASKgSSH3pQyUQPPCCqIRAggIStA2lpQ2kadpSkqZJiNM4/ohj+9q+vh/nY6815+BhjDnXujeOm9hpkn3P/Ce27z1nn7XXXnuveeZ//Mf4/33osylqq+vPWqnpFuLmrYizFirRAifJe6SjcuOhfD6o2Fr8nHf6oukVsLhVUgpzevrC4E6Bd/Ya1zuUrUTWjKYcw5mx1PShSG89JIn3CMcF0XbMpm5FzkbK2Ult1n6ebTERcct8VYGcEKoHJCsgC8vFbZ56/BmefvIFnv788/zaL30YDHeH7FCsFg5tcRgYGBgYuLex0hGluay1Tf5nnz8lA29/ww5NJzx0dQrCkaHOFLyjJWwh4njtUOFyfFdRcd2DbFiNhBED3p1j8Tt9+087RDPYstU0MAqlm43/VlGqtppQpXC9Uz+nth8jupVWRWUlco0ctafq5K2pN425bPZXnRBsusQaQaqy2pxbny2KvQ2+H+zP2YlZHHPTdtjGFTbPFmS3KU/r867XSaPxR2O2rB267Xfi/YpxmJ5d1chfFx7WvRbtPdu+ZQFXIeN4hOug+P6zlj03rt/ixsun3Hz5lMcfezKu83ZkQvhmHqH4crgniFVj+YlKZXFHlfhqjZv9XITfePyU09n4az/4Zh44yZhckLMii2FL60WNmzyov+BJ3WVxW9GlGlnjU6sCYd/d5NVirviU88Xb8So+86R0EwerxlKMFFWXlBXD3eREjLRJMK+hhtm+sLtyTBZFspB2PtNVlqVnUhjGgjFJZqklrNxjVijUHs9cqIjGjV2NPGXKXNGUvAXRbL2R4zyag0/LP1jwBaZajRmruHRNGROQFAYW0qpXbDioZ0glTZ6h1chVLDwlWJbPYsV/Q1GbJiHnybOmSnFHHvz1uGGFt0O2Cov38abVqSeOudTSQ5U1aV+iVJv7jV/rZhfqvccZzTDPt6i259qz1/jVX/4Iv/WhP0DJG0K6XQwW7lhtBgYGBgYGvgng/Ttt4GGrEfi+YgGeuD4zV/ieb1WOJgV8fyOVbiYBrKpGZGKKWDjX+SbeCU4UYNsuXNaiqhnUpfbHQ2yzWqeQtaK2P19TqeQudawVpA3DipGm7N+LNn5v82u246GcEcYUtmlfpPGR1SwjtjgQeyLrSpTeof8Ad5hftdia1sJnQahq/4lo42uz4TQCtf63qU2VMAOxnjoVRKypgY30+bUjRjq88SZmzM07oJp6Vmt1gtz2n3HeoJ0ftmtSra52+Vsla9OSqE2Y6ETV91Gl7jErnN465XOffYqnn3i+k/L+QjoOj1QB95J5xd2SodCovmLR9pWZivEdD2f+6o++m2Ne5r6rR6S9UGdjIkGNtrL4gKgqSZ26aIT9KjUqHEYpPluEekOmxD4AACAASURBVEveslSSJuaLhUmzu+TRFgKfz/HPdOX4+IgdwjxfkLK7CqYcVt9ALYW6LFiBk2lHEji5uuNiPgUVJs2AUMIRsMRN7w5+TqxUUk9Bl65g+XXyVHLhYjb2yxL5TYRDz1qfqdVnx6rfzagqt8uepYKk7P+I0k00TDivFkF3sUBoIzjQZswKkYGhMWtVPSW9OKOKlkPPuSIJF4unp1tuN7S789RoUyT5YjEdTbF4hCtRnqhNSTNjqT5/NU2Z3fExtS6kvEPVw5VTzpg0S/ZIAg/1SyfYl1NOT29y6/oF//7f/Dc+9bE/hCVm4GIh0CysotU38W0TOPQB8W/utWlgYOC14tDXJjjc9cn3C04akhmPnCh/6t0Pkblgt0tIEScuKJj0TXr7OWl27GGIIJt9xTpbFF0pQVDqUtH4Xd1GBtYNOmBGzh5JXOoSakntjnYQxeCwRZ/UVZJpSix19j1StxFf86eIgm/bzDeDjWZm1q4H+M8AMRdfkXiORubW1xjkqxWeRdjX0ovFzVl5JVLCYquiBY0jrbeAm8fXTmq6HX7THvuFCnlB8bBnTVHVjnfCWIlXdEel3Fr6YteikeUp67y9iEbxOsd1T70NUDeP78Q0ji8KxWbmec/+fOEPPvYY1559qZPwtk8SPSyR6lK4Ar4yWuPoevPsauXRJPz03/oeeOk6Va9wNBdkhqWoGy+U4qYNpZJ3R2hOXLmizPNF2G0qZZEwnDDmMgOQRcmaUIyqMeCnSs7Js5iaZz+gVuM+qIB6BkOrttSKmrcVJhHyDup+WSsFuhl+pFVd4vYUoTZiEM3BKXn+leJW5AsepLeU6goRkKccSlQMjla3bs+amJfqmU8Y5wZzrXHzh7NMy6MwuCCGGVVYSgnzj9RnmDrniFbJSqtiQU0e+NsrU+KBwgXj5OSEi/0ekUTKToRacKHmFC2cblvqfdSC5OzkF7pjT86ZlBJp2qEpY2bMxdjtduS88+qTeCaWTomlnFOsstQbHKf7+Hc//1/46Ic/we2X9xuF6kBvDw5/83K4a9PAwMCr4dDXJjjk9Wnd8PpfhWTG/QI//P1vgbNzTCZSrUgUmZsVebNn1yjqTpO4GVjIL7W2vYt1tzwV6SZinpvVCtyrscR6Zq0LJhSe2Iz3eSropl+aiPnwVUEx6C1+/semLtHJQfTR+HmFAUONvCsLUtaVtSi826bFsOWh1mpBUrzbp9rGFKOdT2zkCmuGVlPPtgRstUwHQmtsF6abZnSJS6I4bUx5YiklOnBSOwA0lUqgOxi3C61tfr1dn5jvVz+GxOx6Mevu2F1Xiw4nN6cwql2QdccnPvZpnn7qeebz0q/8IePyEqtYG+6UuBOZhROBn/0bj/L2Y+GY+7l9rp6HUIW5KBe1UDOU/YSWhBVY1JAMzJ70q6n2m2qaUki0uLV5lo2sXe84EREhSSMDoJLY7xdq+7xhThsEjo6S1x8Epjyx3+97yC6tQqCZ/TIDTniSZg9EFiJBPGo/FpkJUUVa5uJOfHXN2+qVn3CIMTNIEyawWOWshnNgtP15UFzI5UBV7zI1Febi4cDL4sYXeZpYqnU1iDCt0BRmHqnNV/mslWruaeS744l5LkFUd7SQYjMJY0hDspLUQ4Ir4jlWJqQcOQtAztltVFMm5YmUpghWFjQ5uZIE1S6owJSuUustrr90m3/093+WclZcUWtmHweOQ9+8HOzaNDAw8Ko49LUJ7rX1SfH+H/jz33sfD2Qhs2NemnoCpXoMiynUoogpVG/z9/mrID9iXc1KTRmKlkG0d7HRf8luPgk9aDYUnVLqHUqHxF4rJy+se3NMopTS9ymrEuaW7101kRaPE+fShJ5QedonsrkGtjytO09yVa7aKEI1i0ga+vx5MLmV4DXFSNwx0f8b82cp9cwt2zxXG9Fwf7R2PKEZjRmQclqt4zXRs67aaQqbTKn4ckoxd97ycujF+kacNArjfi2DXCmYLf68usNsz/nZnv/x3z+MLfGEXwX3+GbG5SVW0YZHE0ulMfwMLDxqxs/8zR/iTfosclFYloliU7TbCVaV03mPamJ/JswpUaVw3Ewi4nie1m0uj5rnXTV5tqdo10K1Eh9uEKYgL36epbhNOni4XT5KwRcKKYm3wsV7NldzNSgs8yRpV7P2y+zGFLBWH6BXRZz8uKy8LJWU/LgpFqFWNSqlhOWmK01FYF8qF6bsi8vArb9Rk7JE5pf3CuMtkhJW69WVMCxmmsRJk5kxWyXnCQTc4N6VKm+8FDQncnay1l7X+dkeCVv0lqkgAmmaehVINGNJwnBCuzTdhlhVM6Va/77mCZJXuLzaopR5ptZTzm9f8A/+zs91Vc4dOA5Is34VHPrm5XDXpoGBgVfDoa9NcOjr05YotL96y9x9Bj/6/ndwVW5DqdQaETIiXsM0Ya5ehCwzFPV58txEkVZk1s1zWOtMa2pZK/JWus4j0Oze20mZ4bE2RKE6goYl2uZS0v7wEm1tzXhi2+7nrX1f+pHb8juL/Vqta6ufE6uWfenn26vmuDdYqREH5L2AjRVGq906bdUEp2b8VUPZ2+ZMdXfmUMa8kNxOcY3Wafbn2+u8zCXGOtKdZDVtw3s3ETZ9D7leq5Yf5oYU0q3ZV0VQsFIwm1nmwq/84kf63jWG1L7kGh8iLi2xWilVe/1uaaECizm5uHp8P3/5A2/iz73TePOJYJZYFmG/7Cg1UXZ7bDlnuthh0wmLLuyyD0EWvIXOqyYLKQll8Wa3hM83lTCx0BiCbK5xmo58aFCVZTb2eydKKSl5UiR5uF1Ogllhl5xcqGaW6CEupVJqIU8TKWVyzrx88yYaFQpgdcqjLSDKQvFqhDOgfh4uXwORb1UFdJqcyImhU+bWWUE0h8oDRCWlVp+DSjkz14JhvrDmjJE8VC/O/+z8nJwzi1WOTk78e+b9wGTPtKrWWi0l2vQypl6JSprj5nZXR7+eCZK6KUVSNO96+J5oCvLr6pW21kVJ6DSRdIJUQJQl3BGNhbqck7mfv/e3/6mngVN6IYo+dNnqQoeJQ9+8HOraNDAw8Oo49LUJDnd9Wre/d/b7CH0SiV3e8Z1vvcp73gBXM/heAkpNVFMsFawupCVhKVOlkto+CNbsqFpRlbUtkCAPRhhxOcswa3ua3DtqajHvNLI2ehGGUwThsdpNwRohaO16jZi0f84v9t2swh/f5CrpBfDWChgUp59H6wpqJhstn9NNvFzl2S9Oqrpq1tSm3k6nboKGm6F5QXh9vIiyLD4SUs2NOVr7YXWJLRStdUykHXftltLeiVS3rzNaLmntgk1YEg1XZ/osm8+lraoV6hNx1ZrPZMXqgnLEB3/xN5gv7nZGvouwHyguLbECNqxcEGs5Cd2LDlHhgavHPJIqf/H97+YH3/kAV+YbnjCuO87NQDJ13pNzCkk27M5Dim6zTEAfEtRKtAArbbgRQrK1iqknl+c0cXE+sxQJ+dTIk5KToklI0Snri4/bjFtUZ9xZxnoVgSBbNXHHQiXJDR1K9QFEmTJ1KWi02y17V4BSSu72FySoYEjOzIQhhQpLTViVCOolFpqo3qiQUJa46Zdawj5du/zclKMlrp8lV6ei1ISES18p5nNOupGxp4wmpTQL87BT7/K4+iyZqZCmnb9uVsv2lIRpmqi1Mh0dISn7IplcHaulstQzzi/OeexTX+C//sffRKzyhaefwXqb5pf7kB3mLXLom5eDXpsGBga+LA59bYJ7aX26I0GpfYmjKXNFje949CG+9Q1HTOXCcyclscQG3EoJZ+HW5t829He3+0XrnbW9050b8Pbv1vKm6l03sc3xlr8Us1raSp9BuoKotTa0RjwaYQLc+EK3e7p2Tu3v3h1ktalnSi1ekO2F8/i5ihORElfMRxdcimr7oK19u080eEulJC8aNyrbrnjbO9Vgds0CvaljPdMqXq8EiUNagX27V5X+2trrVHEXQE2pq21dFxQnabaZnfO3N4hcNarNLGXhxWs3+cwnnwKMmzduHerW6I/EJSZWmbb9d4SZhZj/2ZSMoVIplnj04Qd4x1XlfQ8KP/Jd38IbjxPzbCw5c6oLSeBIEqWsqdptU73taZUkZFomwxZeuShWe6+uysT52YxJAjFUjZQ8l2rKilhlmjLLUjDiZ2ubabJeSVDxLC0DyGGpGQtCyyRo6p2pQjUUyClTlhI2mokiPkvViJOFEUTBb+hCZFSxZjB4916K1+uycGsFdPedUA3bYCYGIizUIF1xI6sEmdJ1fgq6NTphp16trHNmMUyZpgkN0w4/fkKzE7HmCpuCPKq6Iig5e64YxrzA6dkpv/NbH+NTH3+cl65d8IUnrwGzv811W7PbqlR31vEODYe+eTnctWlgYODVcOhrExzy+rQx/gLuLB7677xWLq0o958c8eAkfMsxvOuNV7iaNea5lVm8UyiJkxJvd9u+tUFsiG0AG2KzfdSGVBBnsCyxDxAQsW5+p+r27poiqzP2L9Fx2F9LcwBshKi55LWX21r//Ceks0F/Do1sLevkqLZ5p3iN24JypRGrzRkIKwHa7JFaK+DabRVfj5Nrpl99/yGyUZTWd6oZbxBRMt2KPs6vGVqsbn6+h1uJWONfzUREOlGrYfleK8zzzBeefpZrz13n/HTh5sunRG7Rhli9UgH63ipK3xM5Vn807nZsa6SKfvM48XCHlS+8eJPnXjSefjFxnhI/9r3v4H67YKrFnedMexBwu//cBQefn1JveUuaKNHf20N3oyIgST0DIiRcJ1ntpnCZq89DVYsFIqoh4jeTqURIXthg1uqhwDlUK2LBSKkng9d+NSKVOLBfFpfj0SBOUCRaKJsqZc3SU8ISvYX2rYuBmXW3QlII5RvZe/vwLi9HRStCJvyPZl6BioW3VUlySt4fHUOdklqFpi0a2s/FrVJXC1YfXm1/t7C9N6wWjMo875mXHR/50Mf56Id/ny8+/RJ19hMWaYRx+0sGvpRgDQwMDAwM3Au4+3fbl/6e6wTJjJtnF9w+gxtnwiLKe9/yIEe2oGF2gEnPvVq30rbuIxq5CEXr7u12sxhvqplvkVqLnPR9nRF/jD2XmEArZMe+htaKF8dwwWdDSILsICsR2xy9n1MJqaxHy5jPUzWVaVWl7sqmuuNS3mWV3sbj71Kqto+n7WNoBetwTbRWandodDGtWVz9Yq5KnawzZu151++vpKrtndpze1umUUuh1MRTTzzLF556jls3zjbj541hvvIr+fJfO1xcImK1xYZUYUAJqTa58QSVGeXJ2zMffOwl9icP8MZyztuvzHz7e95MsvjgaQJq7/ldVQsFqVTzBCvv8d18eMUtM53narc2rxipSdBNyYL+ga/mNuLtxq92J2XsC4P4TV5iZkpwElZjZqpYveMmsRiclLBNtyBWVXRdLMSdfugBel0l7qSm5S6IbgPjwi0wjrEuWM3AApJMVFLPdUCkvz4g5s2yD3empr7F4hx5VRJqWbeXVydqmqIXQGUNv2vSt0Ape8wmTk8Xfvd3Ps75aeI3f+P3efaZF1gHLA0flH2Fz9BmAbvXFoeBgYGBgcuMV/udtlKGRgwEN2e4MRt/+OIZZTrial14YCo8/PB9wRdWUrDZ5a//la6lBGHzrzcS0PYSvZ1urVlv1JY7xbDW19Me+0ql0N5CF4pYm5cyWTtz2tc3P+RK1YYA+Z5M+j6GOMdWiG7n2lnjZr/XXy6NVLVZ7zsvU9tjqfiQSLNiby96Fd5in2UWTn2by9yG0GAzSrGSO2myn6xEa3sS1QpYYp4rzzzzHMssPPX557h963Szd9q+t5cHl6QV8PVBSVwR490Pw0++/9v49jdd4cou+4AmNZKygWpkPaIKGIVCIUeIrx9HI5vbKFSK4GHCBea5UEph2k3EKBTJjGQW9pfmRCBIXbHKYtKrJS3nIacc0qyxFOtSroSd6FJcll3Tt/0m1aigLMUl7Co+KyUqfaEoplSBZSn9uFvpvFmkrzldgupEKRsFLMifdoKjpGnHUi2sPa0rbRbKVJ4mtLUBilCkdse+VaFSpimjKQXpykAKEay5/KxSt6jPsd26fYPHHnuBl67t+c//6Rc5vbG/lPzo0NttLuvaNDBwr+PQ1ya4vOuTIEzAQyfwvre+gUeuTkxJ+1z4tsitYUnuRKLGvkf6cdYyZ5heiFDMnQCreVRMr5mahS9eU1jouZiVMJbYmDa0FrfWIueimnRS0cJx/fHNB36t0XbjCIKIdZLXOpqk26a3QvCW5LR5MWTdO3mcC70IvyWPnfx0+3XdELCmJhnasqYaKY2CtNlGoWrtfdr2mdE9JCBi8bMtQyyK2GLs5wtefPGM89PCpz/1WJhTXD5c4lbA1w7fjhdO9YiP3TCe/eDn+Os/+p284/6Fh44rRzuvCBQzihV2uXrWrygUb22rYQJRqWiTqisICbdfMEiullWiVVCMKhUxb7tz5xsnRTllrEooRxr3jHQFS4OgiHkL4Vw8nbyZN/QKibpSpWKUuJEsyFtTlWB1mKENZopnThh0G09Xj4RifpN6wnmE16nL/xpkzcW+RDXc3hxB0iapOxTAZq9qYdPeVGttzogbCbwRRc+9OkKkUnHjC9GKqGF1wcwXj4vzc27fPuW5L97kX/zcf8CWIISX8tffwMDAwMDA1xaCMUvi2Qu49dmX+N73vJEHd5XjbORE7Cl8b5QibFZEqDX1/UZromv6j8/76NqHpAK1xa2EYhO/ymtrlWukKH7HN8LT9k7979FdJLHnKrX2fQnx2KbiWCNsSFef1t6lO9WdO15LJ0nSH9L3PnLn/NjKCzfqUTeMaC6H7fk31LONXjSTCnPCJq3NqB9fOlH0589IKIatDdJJYA0yVlmWhf08c/vWnt/+yCfDoePgax9fUwzF6itBuzcMKkdMXPCowo//0Lv5M+96gAdT5RxgN5FFmCrUxc0lZo0uWFFECmhBsJjdmViSUQtUU5Ylgm+n5J1stSDm7XylFHa7XXfGE3FStpQYoOwSsPV5pKWWCILzt60KXXJG3DRCEJIm74cNd52y+CyZptTVqhoq1swmp6GuieRuBKGoZuZS2C8XSMqIJEySD7C2vt2kaFZMlGmamEskmUM3nXCSSb9hRTNVItjXhDTlIFMeIuzJ7pOfVyw+lcWzK2QCSxgz83zG2fk51567ya//6u/xsd/7PMt+jrd5hzFzGdnVoVeFL+3aNDBwj+PQ1yYY65Nv+RNK4X6Bb3/HQ7z9oSOOxVgAkhtvqfm+AvMOl8Ym2tw5WDjzJqqaz5jjeVKuOkXLoFknR7XWvidqxWJjVZi2H6517KJ2FQjWEYb2E83RUJvLoPg5WK2r4QN0OmjSfiYOEu2DfSQjuop8XKN4ax7hpLydmdKWYxVhwXWdXV/bILfKFV7glhbsG/le3e3P92QpbUKBxa1IWpePH6dSysyyLJze3vP5x7/Is1+87sV+iMcNxaphEKuvGNk/1Db7za9upf6TP/Cd/Oh3v428XOckXXA0ZWZTrApSZ0wKGhv7qoZpDFAWWPZAUm+Dw00ZBMghaatCVmUpi1dPrJJzpsyLEyvzAF/Mf6apR+09TbspTCcqRmWuCyWIV87Zlaxo1wNjKbDf7wEhTzs0JZZaWDAnVVZJYVOeRUkpk6J/txQncSlaEfdWaPbpxVzJMlzd05w8GysliNRuX3zauVc3pVCfz0KFuRiSlDxNiLhiVaobfkw7z81qFRvdVZAjahHyLmG2Z15m9vvCpz/5Wf7Xhz7G5z5znflCgAvA2z3NLTkuJQ5983K516aBgXsXh742wWVfn6IVzWrvOhGD9739jbznTfej9ZyshaxKIeQcc5stkeSzVEK0sQEVaiE6bgzQvufxmXKvx6qsobuGR8HU4oTJWwGrtyBuDK76cVLqFMVbA+sdeVel1ngeDymubS+GRPtdtA+69uPKWUTrqERXUsxftLktDSJXNs6AzjFXNUtUe5shdxO/9idZu38a4WthwI1Q1c3r7F1HgCSDcHzWyE6ttVJK5dq1l3jyiWd56YVzv/5BpIR1ru0yYhCr1wglUd3CrxcBkrkEbAhJjGM13nb1mL/7E9/HI3rGyU64MGNvZ+z0CGrymaiWTAzuRld3bvVtfpM2QgVGEpiyh/BWStzYm1C86P1bjSjAmkONGRxlz5AwKFYiW8vVJ0TI6tUIqcayVNDcZ5tKuCRKTqFuGad7JyGSFCUxpUxKKeRiYTcd+c8Z3Dw7RdPkKtN0FH3CyjwvLKWwu3Lc7dNbXpa3DYJJ7SUiU8E0ITohouiU/fWUylIWjk+OydMUi40vei6BJ+blFpWb3Lq541//q1/iice/CJapVUC+dJZKglxdRhz65uWyrk0DA/c6Dn1tgsu7Pr3Sprs1rLXvZoEHdpkfeN9buSIzOYmPVrCQJIG1gF3WljOrmKXV5S6MJjZjQyRtRlub1rbgLK1DrrUC+jFbq6FB1nVmympvAWxkRZtZRBiPIdpfq5sarspSxZhL7CvUp8WSrDNNIt41VPFzulhmV8sE3+/Fc5ZSfZZsyt2UrBGk1pbYHAwhxj3Ei9uNlIHPedUo0mtkfLLdQ5pQ6x5jz36f+L+/+xgvX7+FE9hQBV7hnb6MnT4wiNVrhtckWv9sQmkZTBs3QMkIyonsebMIP/1TP469/CR2fITUmaMo1ZQWgCvmN2VJlFKxnhkAIj1pKgY4iVDewmKVUgrHuxNq9cDgpErWVequcROXHH3I3isYc2AxhCnCLrmxhoW1uYQNvBMTJ47VoCbBUCwJ8zx7uO5SyDmIFYQhhVc6SqmcLwUiO6qqt+t5NUdJOa/OhBryt1VSksi+okv1JuJzWGlHWcKoI/tzpqTk3eTOfwKeZzFzsT/lYj4n6338zD/5ec5uu6Jm1pK/m8QN6yKhXFYpGw5/83JZ16aBgXsdh742weVdn9obtxKp9ufN5QiTionCVRF++Pu+HS5uYDkhVvtvaguVph+h53g2t+X2fC24N/4mdPMJs0pOUxCyphRJ3xa0zFFrzsbBn1w5aiTOs7jYEKmWEQWE89/GvTAKxLUUV8LCrbnt7YiiMDjpWUJhCtf53gbYDDba3BiyyTFtrLJxRNrMWAJN/XWJbo6V0vp3hFoLS5kpdUFlx4d+/eMscxDHO5y1m8K1dcO+lB9vYBCr1447LFy+5JvExzL+7e5/b3pwh8wzP/UX3s+bHxCupD0qBSSD+I09CVxURUjMtVBLYdplNHntQ0OqlpQwFc73F6Td5BJ3FbACZiRNaMqR/2BBSqynZ1dzi/WeYRULjWomqSKSXfrtrjB0uXwulX2tfY6p2uL9yrGoTZOrbNUgaY5sLeOixHkjLGZYar28Hs5bSulVklIKmmORUAtXwWb1LlQSOu2il7p26VqyknMKydrJU63w0gsz//Kf/1uWWbh1q2K2d1WNkM77e/lq4YeXC4e+ebm0a9PAwD2OQ1+bYKxPXx7+O7f95hWEq0cJauUD732Uq0fCpMV3VqK0MrcCxR24fNTBLGaH2o4slJvo0lnK4nmeEKpLtAG29jqDTtiC0HRXv2YEwTquIOIzYe6svM13oj07tUbnTyNBVDQc+YjWxLa1bNbnZs08bFW7LF5Uax/0HLB4Hqs9n6qRwPazFldKovi9zpgRrYHN6Q83WDM4P6v89kd/n1pgvzfWYvPde6PLu1e6G4NYfR3RXDPf/NB9XMnGDuN73/MW3v8dj/KGI+PIZiYKe9uxr0LB07tPdpCTodFo2JzuFhVKWHWqrw7Mng4cNu6KAtOxu+ydz+fspiugwhJVkLZANEKz2MKUMhJBwT4LZWjOEC11BbiYl068NLm8nlIbDlUndnGe1QzTRDFhX43FfJgzR2VEJY4h3n2sWajRS12r+blkt3WvJqhmNGUulplpOmJeKjopqm66WquBHfHYp5/hg7/8YXJSTk8Xnn32hVgsxwLwleDQNy9jbRoYuDdx6GsTjPXpq4UAV493TGok4C0P38dbH7mP4wzJSjTt+5x5y/acEqis7oEEMarSXAFXY4sSxEv6/yBlV6GWupB06kpVy+1cT85nt1IEHsPaYdNzMvEidgnCItEaaAaqq37XxjiMRo68y6gYm9mr9rTxWFlzRJ22aX99bEwz3DBNKbWgKfv+SoXm+uf7o8SL127xh5990h2k58qtW2d/XG/rPYlBrL4BEHAjBuBb7r/Cow+e8FCuvP1+5QPf9TaOpZJ3R8yLVzCmXSKlUJUFlhBYLOaufHFwlajMHk689s8amnzocF5mNB3THHMKYQuK36Ap8p6U6O81Yy6VxawHA/s8lpMtq0IOtWleFlJ2K/ckyasw+GKgquxLQZhYAEuCpIyVsJqPBcYl7Yokt1olSZe8Dc+oAlfiUKVYoeKL1GILqon/87sf58nPX2c+P+L6Sxd8/oknmSbh4mL5ur/Ph45D37yMtWlg4N7Eoa9NMNan14qmsFw5mrj/KHOsxgNHwtve+ABZDE2JUtuepmUs+c+2maXtp6e74dXWCkj/ARegvCVOJHey04iKPyicAMXb8VyBoo9YWJu9iha+GifQlLFaPfpFRFBWk4lGvopVIG1GOBSq9de0GlNYJ1btudoJWuuiChv1CK0BI4rYwjPPPMeN6+eUJXF+Xnj55ZdR9TGOga8OI8fqGwABqJ799NzLt7l2/TZHCp85STxZJh4qe/7s97+Pne7dcVAE0UwRCTIEq00GgFKqS9Bi4gpPEicm5spUJpGimmPQlaTtDVjBfzbkbO1dcdYl6b5QSJOsrVuXSorXputwZMYXsYRboib171dxcglreLCJt076V1MMigbBsrYoAFowKZhV5sUJ3q/+2u+BZT7z/x7n2vO3KbP2ZoJlGb+/BgYGBgYGDhkCPtogcPt8z+n5nizwYlZu1MSxFb7tbd9CEo+lETRMH3wkw0WcjYKFxD5DkDYX1YmVO/tp80oodAAAB09JREFUFYS8tv6xmm+06WzvGmwMTrxDcTNuZG3aQPqriJ+xrjr5t/wYEkqaCUiVaFGkK269yt65U6NOfnxr/26P7yTQ3EkxDDbMhMcf/yKY8sIL1zk93WNl3VnWOvZOXysMYvV1gEVzruHK0anB6Vnh6U89y9XZsEde5j65YCrnfNc7H+GhBzzUFtwZ0O0+PdOgLQ69XzZ6gbUNO1bBLKGSgKX33UqV3qvbBxu3wXCa3Aq+D05GL7A0QuTSca2VvJv6eJKoL2YSlqVLdVOLEs9VFKrNG1VNQSomNZoX1+HR0vqE1RCpoYIZt0/3fOITT7IsitWJD/3Pz3hocI3BUSned2nms2cDAwMDAwMDB41OYoLezAbzUrlx7Ra7CpxcsJMFrQtvesMVjo90M120naCOuaPgDhZkqpOazlqau18wJWFDojbT2Js5Jt9HlfYN+g82Jay9lpgDWwmSdAWKmJfSFjFD5I7GebTH0MJ7myoVJ9Wpn7RWP1en5n3huedvxEy+8sTjLwTxa6/EoLswD3ytMFoBvy4IQhEf93Ybu9mF52MphakW/vwH3sU7HznhOBWOtJLVSCnz8CMPkaZEEgl3O0BSVEEM1XZMRVBUMhdW2JpAgC8oJv7cu7xjKbMbSuwmzueZfSluboEEmWvqGGRxJUmT3/Qiwi5PtBA+E1vddnTHIp7jsJQ9IrXnRXhQdxuc9IVC0xFn+4V9Kbx045TzixlDKTVx7dotfuEXPowZJNnhanXp17KzR5xsmg05+6vFobfbjLVpYODexKGvTTDWp9eO9Xf7dvfvX9FQfCpqxnvf+gYevDKRpXqboHjh9+Tk2I0tYHOMTnc2ZnpNPVKWZrG+0bt6ERpifKJ2d72lFkq1cPELg4yNYtXa/poyRRyjdQI1YuSF4kRt5Kh60bipXH1Gvp+9IZpZSqXUytnFzFIqxP7t9HTPpz71VHCuFMSy7ZvuvJobPW7gq8CYsfoGY60xSJ93ShFKu84/tWqCU6SJysMnEz/xY9/HG44XHkiFnBaunBzHDa4kMaRGz2/awZQpFc7mfZg/JEQ9lNfVJ/UeYxXK4i5/0/ERi1WW4pkLPXivESGDk6OpJ5jPZfHj9sFQwnrdHXpqUSxZbx90cx51ZUxgv8ygC+kInvriFzm6/y28+NLCtRcu+N8f+gTPfOFaXLEU12vhS2/6dXkZeH049M3LWJsGBu5NHPraBGN9+lpg2/q2/dMrXVgfMzBOsvK+976V41w5UkOlMk05OgD9MTGmFNbk7oa81NLNH4hiNEGOLOJqfF8jaM5ULPKhrO/frBExg5y1BwD7nJXeeb6ykhqrgqmfV58Da88tboiBVDTBjVu3SEf3cXZWOT1bePKJ57l18zSOGvNkjELzHycGsfqGYGJVV4Q7lSvYVgkU77yrJpi1G6/4dxQU47gaP/yn38n7v/u9XKkvMzFzvNtxnHdM4u4wx0dH3D47J91/lf1c2O/3aMqkaYo2P7/5ZzOuXLnieVhm7JcSGVPmQ4yG9/cmP5ddSuSc2JcFSnXlK5LI24Kjmj2XajGqVhYrnuZtCxW3fV+KYnaVZUlcue/N/MN//M8o0silNacOvJpkaILyFftRJC5zHtVrxaFvXsbaNDBwb+LQ1yYY69NrwyvFocArUakmDq1OwO1xMS6BkQ2+7W0P8tY3PcxkFyiFnBJZEyloWg5zLtntKNUzQ71LJ22ObxSDaZp6jlSpbj7WiZX3CPZsqyRu2FWsQihbbd6qv4bYv9Xqs1HVDFEDq7FjbKMOE7Uq0+4qv/JrH30FLW+9RqLwlTfwDMXqtWAQq28Q1krLKykud31NPDxYzP/pQ5SyHYcriBlXcNo2JXjfn3gHf+Uv/Qi3X3iKh6/uKOe3uFjOmHbH7HY7H9pMeofKNNMsN0GSBrFRllpbu66fXVKOUvalR92mnYKH/Kq6mUV31vGMqpv7W1SEIpmlZqb8AJ/45Of4yEf/gCe/cJ0+62VHVGvXoTLlylLKJjZMvWe4f+GViNM6ynl3y8DAV4ZD37yMtWlg4N7Eoa9NMNanrw+CRG32tGvJusFZxoTvJFTgjY88yHf+yXcxn97gZJeoy55SZy9Gp2if02ZfHsZe0PdzzS7d2+/ueptVSKLdXKJS8f9vjCw2c1lmxkXZ9ymxaorqEc9fu85TTz/PjZvnfe+EJdYEMB8HudOA4u795ZcjTqPz5/Xga0Gsngc+/7U8qYGBgW843mlmb/xGn8TrwVibBgbuSRz82gRjfRoYuEfxiuvTV0WsBgYGBgYGBgYGBgYGBr4U+kc/ZGBgYGBgYGBgYGBgYODVMIjVwMDAwMDAwMDAwMDA68QgVgMDAwMDAwMDAwMDA68Tg1gNDAwMDAwMDAwMDAy8TgxiNTAwMDAwMDAwMDAw8DoxiNXAwMDAwMDAwMDAwMDrxCBWAwMDAwMDAwMDAwMDrxODWA0MDAwMDAwMDAwMDLxODGI1MDAwMDAwMDAwMDDwOvH/AamjhyY/a1O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7" y="1657688"/>
            <a:ext cx="6050995" cy="187056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7" y="4363374"/>
            <a:ext cx="6054604" cy="1871681"/>
          </a:xfrm>
          <a:prstGeom prst="rect">
            <a:avLst/>
          </a:prstGeom>
        </p:spPr>
      </p:pic>
      <p:grpSp>
        <p:nvGrpSpPr>
          <p:cNvPr id="15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01230" y="1914613"/>
            <a:ext cx="148760" cy="148760"/>
            <a:chOff x="608521" y="1838001"/>
            <a:chExt cx="148760" cy="148760"/>
          </a:xfrm>
        </p:grpSpPr>
        <p:sp>
          <p:nvSpPr>
            <p:cNvPr id="16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15501" y="2163938"/>
            <a:ext cx="148760" cy="148760"/>
            <a:chOff x="608521" y="1838001"/>
            <a:chExt cx="148760" cy="148760"/>
          </a:xfrm>
        </p:grpSpPr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00537" y="5100213"/>
            <a:ext cx="148760" cy="148760"/>
            <a:chOff x="608521" y="1838001"/>
            <a:chExt cx="148760" cy="148760"/>
          </a:xfrm>
        </p:grpSpPr>
        <p:sp>
          <p:nvSpPr>
            <p:cNvPr id="2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3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00537" y="4861178"/>
            <a:ext cx="148760" cy="148760"/>
            <a:chOff x="608521" y="1838001"/>
            <a:chExt cx="148760" cy="148760"/>
          </a:xfrm>
        </p:grpSpPr>
        <p:sp>
          <p:nvSpPr>
            <p:cNvPr id="25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73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Worst mistakes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100" dirty="0"/>
              <a:t>Clue to neural net “way of thinking”</a:t>
            </a:r>
          </a:p>
        </p:txBody>
      </p:sp>
      <p:sp>
        <p:nvSpPr>
          <p:cNvPr id="41" name="Rounded Rectangle 25">
            <a:extLst>
              <a:ext uri="{FF2B5EF4-FFF2-40B4-BE49-F238E27FC236}">
                <a16:creationId xmlns:a16="http://schemas.microsoft.com/office/drawing/2014/main" id="{9F63E3EF-DE61-4103-A6E3-165533B054D0}"/>
              </a:ext>
            </a:extLst>
          </p:cNvPr>
          <p:cNvSpPr/>
          <p:nvPr/>
        </p:nvSpPr>
        <p:spPr>
          <a:xfrm>
            <a:off x="452438" y="1025572"/>
            <a:ext cx="9000000" cy="361267"/>
          </a:xfrm>
          <a:prstGeom prst="round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</a:rPr>
              <a:t>Cataract predicted normal</a:t>
            </a:r>
          </a:p>
        </p:txBody>
      </p:sp>
      <p:sp>
        <p:nvSpPr>
          <p:cNvPr id="42" name="Rounded Rectangle 25">
            <a:extLst>
              <a:ext uri="{FF2B5EF4-FFF2-40B4-BE49-F238E27FC236}">
                <a16:creationId xmlns:a16="http://schemas.microsoft.com/office/drawing/2014/main" id="{2053FFBB-A41B-4817-B675-E672004F2790}"/>
              </a:ext>
            </a:extLst>
          </p:cNvPr>
          <p:cNvSpPr/>
          <p:nvPr/>
        </p:nvSpPr>
        <p:spPr>
          <a:xfrm>
            <a:off x="452438" y="3860212"/>
            <a:ext cx="9000000" cy="361267"/>
          </a:xfrm>
          <a:prstGeom prst="roundRect">
            <a:avLst/>
          </a:prstGeom>
          <a:solidFill>
            <a:srgbClr val="009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</a:rPr>
              <a:t>Normal predicted cataract</a:t>
            </a:r>
          </a:p>
        </p:txBody>
      </p:sp>
      <p:pic>
        <p:nvPicPr>
          <p:cNvPr id="61" name="Immagine 56" descr="C:\Users\FCORNET\AppData\Local\Microsoft\Windows\INetCache\Content.MSO\3B6452F1.tmp">
            <a:extLst>
              <a:ext uri="{FF2B5EF4-FFF2-40B4-BE49-F238E27FC236}">
                <a16:creationId xmlns:a16="http://schemas.microsoft.com/office/drawing/2014/main" id="{54E3E6FE-13CF-4641-85F9-A74B01C80A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4540593"/>
            <a:ext cx="5943600" cy="18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Immagine 55" descr="C:\Users\FCORNET\AppData\Local\Microsoft\Windows\INetCache\Content.MSO\1DD9C8AB.tmp">
            <a:extLst>
              <a:ext uri="{FF2B5EF4-FFF2-40B4-BE49-F238E27FC236}">
                <a16:creationId xmlns:a16="http://schemas.microsoft.com/office/drawing/2014/main" id="{84EE0AD6-2AE8-41A9-A430-92F2F39201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690906"/>
            <a:ext cx="5943600" cy="1837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A44267D-4BE3-489B-9CFA-D41BECE6B2B3}"/>
              </a:ext>
            </a:extLst>
          </p:cNvPr>
          <p:cNvCxnSpPr/>
          <p:nvPr/>
        </p:nvCxnSpPr>
        <p:spPr>
          <a:xfrm>
            <a:off x="6600539" y="1846634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346BFF0-865A-4ADB-9C57-36A37EB0DEDC}"/>
              </a:ext>
            </a:extLst>
          </p:cNvPr>
          <p:cNvSpPr txBox="1"/>
          <p:nvPr/>
        </p:nvSpPr>
        <p:spPr>
          <a:xfrm>
            <a:off x="6791039" y="1511354"/>
            <a:ext cx="240792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00" b="1" dirty="0" err="1">
                <a:solidFill>
                  <a:schemeClr val="tx2"/>
                </a:solidFill>
              </a:rPr>
              <a:t>Numbers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interpretation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776015-4F58-49B4-971B-58F919D3CA86}"/>
              </a:ext>
            </a:extLst>
          </p:cNvPr>
          <p:cNvSpPr txBox="1"/>
          <p:nvPr/>
        </p:nvSpPr>
        <p:spPr>
          <a:xfrm>
            <a:off x="6600538" y="1625323"/>
            <a:ext cx="2584419" cy="32251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P(</a:t>
            </a:r>
            <a:r>
              <a:rPr lang="it-IT" sz="1100" b="1" dirty="0" err="1">
                <a:solidFill>
                  <a:schemeClr val="tx2"/>
                </a:solidFill>
              </a:rPr>
              <a:t>cataract</a:t>
            </a:r>
            <a:r>
              <a:rPr lang="it-IT" sz="1100" b="1" dirty="0">
                <a:solidFill>
                  <a:schemeClr val="tx2"/>
                </a:solidFill>
              </a:rPr>
              <a:t> class) = 30,6%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Optical nerve misrecognition: brightness could have “mislead” kernels</a:t>
            </a:r>
            <a:endParaRPr lang="it-IT" sz="1100" b="1" dirty="0">
              <a:solidFill>
                <a:schemeClr val="tx2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A266A7-28CB-495D-B75C-AF1AF1D27F68}"/>
              </a:ext>
            </a:extLst>
          </p:cNvPr>
          <p:cNvCxnSpPr/>
          <p:nvPr/>
        </p:nvCxnSpPr>
        <p:spPr>
          <a:xfrm>
            <a:off x="6600539" y="4698655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AB49689-AEF8-417B-AF6C-999139FD4F4A}"/>
              </a:ext>
            </a:extLst>
          </p:cNvPr>
          <p:cNvSpPr txBox="1"/>
          <p:nvPr/>
        </p:nvSpPr>
        <p:spPr>
          <a:xfrm>
            <a:off x="6791039" y="4363375"/>
            <a:ext cx="240792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100" b="1" dirty="0" err="1">
                <a:solidFill>
                  <a:schemeClr val="tx2"/>
                </a:solidFill>
              </a:rPr>
              <a:t>Numbers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interpretation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A1D613-3472-4BDB-88D8-0C9F3FE20B8C}"/>
              </a:ext>
            </a:extLst>
          </p:cNvPr>
          <p:cNvSpPr txBox="1"/>
          <p:nvPr/>
        </p:nvSpPr>
        <p:spPr>
          <a:xfrm>
            <a:off x="6600537" y="4788931"/>
            <a:ext cx="2584420" cy="134037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P(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 class) = 6,7%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Hard to </a:t>
            </a:r>
            <a:r>
              <a:rPr lang="it-IT" sz="1100" b="1" dirty="0" err="1">
                <a:solidFill>
                  <a:schemeClr val="tx2"/>
                </a:solidFill>
              </a:rPr>
              <a:t>recognize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optical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nerve</a:t>
            </a:r>
            <a:endParaRPr lang="it-IT" sz="1100" b="1" dirty="0">
              <a:solidFill>
                <a:schemeClr val="tx2"/>
              </a:solidFill>
            </a:endParaRPr>
          </a:p>
        </p:txBody>
      </p:sp>
      <p:grpSp>
        <p:nvGrpSpPr>
          <p:cNvPr id="14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00537" y="1935698"/>
            <a:ext cx="148760" cy="148760"/>
            <a:chOff x="608521" y="1838001"/>
            <a:chExt cx="148760" cy="148760"/>
          </a:xfrm>
        </p:grpSpPr>
        <p:sp>
          <p:nvSpPr>
            <p:cNvPr id="15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15501" y="2199884"/>
            <a:ext cx="148760" cy="148760"/>
            <a:chOff x="608521" y="1838001"/>
            <a:chExt cx="148760" cy="148760"/>
          </a:xfrm>
        </p:grpSpPr>
        <p:sp>
          <p:nvSpPr>
            <p:cNvPr id="18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15501" y="4865660"/>
            <a:ext cx="148760" cy="148760"/>
            <a:chOff x="608521" y="1838001"/>
            <a:chExt cx="148760" cy="148760"/>
          </a:xfrm>
        </p:grpSpPr>
        <p:sp>
          <p:nvSpPr>
            <p:cNvPr id="21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6615501" y="5117348"/>
            <a:ext cx="148760" cy="148760"/>
            <a:chOff x="608521" y="1838001"/>
            <a:chExt cx="148760" cy="148760"/>
          </a:xfrm>
        </p:grpSpPr>
        <p:sp>
          <p:nvSpPr>
            <p:cNvPr id="24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5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43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E672261-6785-43F8-9B9B-94E2FA93EAB7}"/>
              </a:ext>
            </a:extLst>
          </p:cNvPr>
          <p:cNvSpPr/>
          <p:nvPr/>
        </p:nvSpPr>
        <p:spPr>
          <a:xfrm>
            <a:off x="452438" y="1133275"/>
            <a:ext cx="8992699" cy="4897135"/>
          </a:xfrm>
          <a:prstGeom prst="rect">
            <a:avLst/>
          </a:prstGeom>
          <a:solidFill>
            <a:schemeClr val="bg1"/>
          </a:solidFill>
          <a:ln w="9525">
            <a:solidFill>
              <a:srgbClr val="0091D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54000" rIns="216000" bIns="54000" rtlCol="0" anchor="ctr"/>
          <a:lstStyle/>
          <a:p>
            <a:pPr marL="263525" indent="-263525">
              <a:spcBef>
                <a:spcPts val="1200"/>
              </a:spcBef>
              <a:spcAft>
                <a:spcPts val="2400"/>
              </a:spcAft>
              <a:buClr>
                <a:srgbClr val="FCAE3B"/>
              </a:buClr>
              <a:buSzPct val="150000"/>
              <a:buFont typeface="Arial" panose="020B0604020202020204" pitchFamily="34" charset="0"/>
              <a:buChar char="•"/>
            </a:pPr>
            <a:endParaRPr lang="en-GB" sz="900" dirty="0">
              <a:solidFill>
                <a:srgbClr val="00338D"/>
              </a:solidFill>
              <a:cs typeface="Calibri" panose="020F0502020204030204" pitchFamily="34" charset="0"/>
            </a:endParaRPr>
          </a:p>
        </p:txBody>
      </p:sp>
      <p:grpSp>
        <p:nvGrpSpPr>
          <p:cNvPr id="8" name="Gruppo 33">
            <a:extLst>
              <a:ext uri="{FF2B5EF4-FFF2-40B4-BE49-F238E27FC236}">
                <a16:creationId xmlns:a16="http://schemas.microsoft.com/office/drawing/2014/main" id="{4555DA77-7FAF-4FCD-B61D-E0E015FB51E3}"/>
              </a:ext>
            </a:extLst>
          </p:cNvPr>
          <p:cNvGrpSpPr/>
          <p:nvPr/>
        </p:nvGrpSpPr>
        <p:grpSpPr>
          <a:xfrm>
            <a:off x="512105" y="2519146"/>
            <a:ext cx="8898829" cy="3074356"/>
            <a:chOff x="-482029" y="2580402"/>
            <a:chExt cx="9500830" cy="3074356"/>
          </a:xfrm>
          <a:solidFill>
            <a:srgbClr val="0091DA"/>
          </a:solidFill>
        </p:grpSpPr>
        <p:sp>
          <p:nvSpPr>
            <p:cNvPr id="9" name="Freccia a inversione 34">
              <a:extLst>
                <a:ext uri="{FF2B5EF4-FFF2-40B4-BE49-F238E27FC236}">
                  <a16:creationId xmlns:a16="http://schemas.microsoft.com/office/drawing/2014/main" id="{C9657CAE-303D-4061-A2B1-BE963E2FB5FF}"/>
                </a:ext>
              </a:extLst>
            </p:cNvPr>
            <p:cNvSpPr/>
            <p:nvPr/>
          </p:nvSpPr>
          <p:spPr>
            <a:xfrm rot="5400000">
              <a:off x="277287" y="2264422"/>
              <a:ext cx="1374722" cy="2893353"/>
            </a:xfrm>
            <a:prstGeom prst="uturnArrow">
              <a:avLst>
                <a:gd name="adj1" fmla="val 25000"/>
                <a:gd name="adj2" fmla="val 6749"/>
                <a:gd name="adj3" fmla="val 52894"/>
                <a:gd name="adj4" fmla="val 26138"/>
                <a:gd name="adj5" fmla="val 6430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algn="ctr" defTabSz="914377">
                <a:defRPr/>
              </a:pPr>
              <a:endParaRPr lang="en-GB" sz="800" kern="0" dirty="0">
                <a:solidFill>
                  <a:prstClr val="white"/>
                </a:solidFill>
              </a:endParaRPr>
            </a:p>
          </p:txBody>
        </p:sp>
        <p:sp>
          <p:nvSpPr>
            <p:cNvPr id="10" name="Rettangolo 35">
              <a:extLst>
                <a:ext uri="{FF2B5EF4-FFF2-40B4-BE49-F238E27FC236}">
                  <a16:creationId xmlns:a16="http://schemas.microsoft.com/office/drawing/2014/main" id="{4633765C-8C64-4964-A31D-4495448DF736}"/>
                </a:ext>
              </a:extLst>
            </p:cNvPr>
            <p:cNvSpPr/>
            <p:nvPr/>
          </p:nvSpPr>
          <p:spPr>
            <a:xfrm>
              <a:off x="261253" y="4009856"/>
              <a:ext cx="2362677" cy="16449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algn="ctr" defTabSz="914377">
                <a:defRPr/>
              </a:pPr>
              <a:endParaRPr lang="en-GB" sz="800" kern="0" dirty="0">
                <a:solidFill>
                  <a:prstClr val="white"/>
                </a:solidFill>
              </a:endParaRPr>
            </a:p>
          </p:txBody>
        </p:sp>
        <p:sp>
          <p:nvSpPr>
            <p:cNvPr id="11" name="Freccia a inversione 36">
              <a:extLst>
                <a:ext uri="{FF2B5EF4-FFF2-40B4-BE49-F238E27FC236}">
                  <a16:creationId xmlns:a16="http://schemas.microsoft.com/office/drawing/2014/main" id="{C74FA237-6F48-48CC-AF6D-365AB08F625F}"/>
                </a:ext>
              </a:extLst>
            </p:cNvPr>
            <p:cNvSpPr/>
            <p:nvPr/>
          </p:nvSpPr>
          <p:spPr>
            <a:xfrm rot="10800000">
              <a:off x="2204803" y="3518114"/>
              <a:ext cx="3217491" cy="1296684"/>
            </a:xfrm>
            <a:prstGeom prst="uturnArrow">
              <a:avLst>
                <a:gd name="adj1" fmla="val 15634"/>
                <a:gd name="adj2" fmla="val 7817"/>
                <a:gd name="adj3" fmla="val 20452"/>
                <a:gd name="adj4" fmla="val 43750"/>
                <a:gd name="adj5" fmla="val 7873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algn="ctr" defTabSz="914377">
                <a:defRPr/>
              </a:pPr>
              <a:endParaRPr lang="en-GB" sz="800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Freccia a inversione 37">
              <a:extLst>
                <a:ext uri="{FF2B5EF4-FFF2-40B4-BE49-F238E27FC236}">
                  <a16:creationId xmlns:a16="http://schemas.microsoft.com/office/drawing/2014/main" id="{D8001776-E6B9-4B6D-99D0-E8ADC44803D2}"/>
                </a:ext>
              </a:extLst>
            </p:cNvPr>
            <p:cNvSpPr/>
            <p:nvPr/>
          </p:nvSpPr>
          <p:spPr>
            <a:xfrm rot="10800000" flipH="1" flipV="1">
              <a:off x="5208455" y="2580402"/>
              <a:ext cx="3810346" cy="1359570"/>
            </a:xfrm>
            <a:prstGeom prst="uturnArrow">
              <a:avLst>
                <a:gd name="adj1" fmla="val 14935"/>
                <a:gd name="adj2" fmla="val 7816"/>
                <a:gd name="adj3" fmla="val 11434"/>
                <a:gd name="adj4" fmla="val 24976"/>
                <a:gd name="adj5" fmla="val 6430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algn="ctr" defTabSz="914377">
                <a:defRPr/>
              </a:pPr>
              <a:endParaRPr lang="en-GB" sz="800" kern="0" dirty="0">
                <a:solidFill>
                  <a:prstClr val="white"/>
                </a:solidFill>
              </a:endParaRPr>
            </a:p>
          </p:txBody>
        </p:sp>
        <p:sp>
          <p:nvSpPr>
            <p:cNvPr id="13" name="Gallone 38">
              <a:extLst>
                <a:ext uri="{FF2B5EF4-FFF2-40B4-BE49-F238E27FC236}">
                  <a16:creationId xmlns:a16="http://schemas.microsoft.com/office/drawing/2014/main" id="{AE63AA4A-34F2-4AD0-9982-1414C9385A75}"/>
                </a:ext>
              </a:extLst>
            </p:cNvPr>
            <p:cNvSpPr/>
            <p:nvPr/>
          </p:nvSpPr>
          <p:spPr>
            <a:xfrm rot="5400000">
              <a:off x="8565576" y="3131103"/>
              <a:ext cx="652434" cy="229317"/>
            </a:xfrm>
            <a:prstGeom prst="chevron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54000" tIns="54000" rIns="54000" bIns="54000" rtlCol="0" anchor="ctr"/>
            <a:lstStyle/>
            <a:p>
              <a:pPr algn="ctr" defTabSz="914377">
                <a:defRPr/>
              </a:pPr>
              <a:endParaRPr lang="en-GB" sz="80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3F21FD-BD60-4AD2-9142-399C6F6CF900}"/>
              </a:ext>
            </a:extLst>
          </p:cNvPr>
          <p:cNvCxnSpPr>
            <a:cxnSpLocks/>
          </p:cNvCxnSpPr>
          <p:nvPr/>
        </p:nvCxnSpPr>
        <p:spPr>
          <a:xfrm flipV="1">
            <a:off x="1135179" y="2735990"/>
            <a:ext cx="518" cy="28800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71EADE-9DB7-4CC1-A6FB-C21F62D75CA3}"/>
              </a:ext>
            </a:extLst>
          </p:cNvPr>
          <p:cNvCxnSpPr>
            <a:cxnSpLocks/>
          </p:cNvCxnSpPr>
          <p:nvPr/>
        </p:nvCxnSpPr>
        <p:spPr>
          <a:xfrm>
            <a:off x="2036370" y="3210327"/>
            <a:ext cx="0" cy="35196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1940B2-C045-47A6-9C9C-C0DCCB2D5427}"/>
              </a:ext>
            </a:extLst>
          </p:cNvPr>
          <p:cNvCxnSpPr>
            <a:cxnSpLocks/>
          </p:cNvCxnSpPr>
          <p:nvPr/>
        </p:nvCxnSpPr>
        <p:spPr>
          <a:xfrm>
            <a:off x="3092493" y="4007239"/>
            <a:ext cx="288000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18BB40-482A-4655-AD20-6425D51F0DD1}"/>
              </a:ext>
            </a:extLst>
          </p:cNvPr>
          <p:cNvCxnSpPr>
            <a:cxnSpLocks/>
          </p:cNvCxnSpPr>
          <p:nvPr/>
        </p:nvCxnSpPr>
        <p:spPr>
          <a:xfrm>
            <a:off x="4467693" y="4559843"/>
            <a:ext cx="0" cy="52873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601309-EA93-48BA-8AA9-FDC3240E662D}"/>
              </a:ext>
            </a:extLst>
          </p:cNvPr>
          <p:cNvCxnSpPr>
            <a:cxnSpLocks/>
          </p:cNvCxnSpPr>
          <p:nvPr/>
        </p:nvCxnSpPr>
        <p:spPr>
          <a:xfrm>
            <a:off x="5722634" y="2765905"/>
            <a:ext cx="144000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C8F445-DDAF-4CB8-9024-2F6C0BDF5FA0}"/>
              </a:ext>
            </a:extLst>
          </p:cNvPr>
          <p:cNvCxnSpPr>
            <a:cxnSpLocks/>
          </p:cNvCxnSpPr>
          <p:nvPr/>
        </p:nvCxnSpPr>
        <p:spPr>
          <a:xfrm flipV="1">
            <a:off x="6929092" y="2718986"/>
            <a:ext cx="518" cy="25200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62D5A-EE03-4FB6-B694-D7802AD82841}"/>
              </a:ext>
            </a:extLst>
          </p:cNvPr>
          <p:cNvCxnSpPr>
            <a:cxnSpLocks/>
          </p:cNvCxnSpPr>
          <p:nvPr/>
        </p:nvCxnSpPr>
        <p:spPr>
          <a:xfrm>
            <a:off x="8229572" y="2423173"/>
            <a:ext cx="0" cy="183211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4066CE-E876-4324-B22A-0762084C17D4}"/>
              </a:ext>
            </a:extLst>
          </p:cNvPr>
          <p:cNvCxnSpPr>
            <a:cxnSpLocks/>
          </p:cNvCxnSpPr>
          <p:nvPr/>
        </p:nvCxnSpPr>
        <p:spPr>
          <a:xfrm>
            <a:off x="9271570" y="3273262"/>
            <a:ext cx="0" cy="223532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6F03A8-310F-49A4-B792-916B6BF7CE59}"/>
              </a:ext>
            </a:extLst>
          </p:cNvPr>
          <p:cNvSpPr txBox="1"/>
          <p:nvPr/>
        </p:nvSpPr>
        <p:spPr>
          <a:xfrm>
            <a:off x="654904" y="2017934"/>
            <a:ext cx="971791" cy="742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252000" tIns="54610" rIns="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Improve baseline </a:t>
            </a:r>
          </a:p>
          <a:p>
            <a:pPr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model</a:t>
            </a:r>
          </a:p>
          <a:p>
            <a:pPr algn="ctr">
              <a:spcAft>
                <a:spcPts val="600"/>
              </a:spcAft>
            </a:pPr>
            <a:endParaRPr lang="en-GB" sz="1100" b="1" i="1" dirty="0">
              <a:solidFill>
                <a:srgbClr val="F68D2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95716F-A77F-45D9-B928-A07F7C57C1A9}"/>
              </a:ext>
            </a:extLst>
          </p:cNvPr>
          <p:cNvSpPr txBox="1"/>
          <p:nvPr/>
        </p:nvSpPr>
        <p:spPr>
          <a:xfrm>
            <a:off x="514549" y="3555709"/>
            <a:ext cx="2224293" cy="285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050" b="1" i="1" dirty="0">
                <a:solidFill>
                  <a:srgbClr val="F68D2E"/>
                </a:solidFill>
              </a:rPr>
              <a:t>Label more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BA3207-9AEA-4069-8F90-4F697E509469}"/>
              </a:ext>
            </a:extLst>
          </p:cNvPr>
          <p:cNvSpPr txBox="1"/>
          <p:nvPr/>
        </p:nvSpPr>
        <p:spPr>
          <a:xfrm>
            <a:off x="3380493" y="3675349"/>
            <a:ext cx="2347417" cy="606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More hyper-parameters</a:t>
            </a:r>
          </a:p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“tuning”</a:t>
            </a:r>
          </a:p>
        </p:txBody>
      </p:sp>
      <p:sp>
        <p:nvSpPr>
          <p:cNvPr id="16" name="Decisione 40">
            <a:extLst>
              <a:ext uri="{FF2B5EF4-FFF2-40B4-BE49-F238E27FC236}">
                <a16:creationId xmlns:a16="http://schemas.microsoft.com/office/drawing/2014/main" id="{1DFE490D-6DB2-4F39-B89D-4AECAB7C6F17}"/>
              </a:ext>
            </a:extLst>
          </p:cNvPr>
          <p:cNvSpPr/>
          <p:nvPr/>
        </p:nvSpPr>
        <p:spPr>
          <a:xfrm>
            <a:off x="3000530" y="3881861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8CA34-6BE7-4B8E-AD3B-BF28D00BDF74}"/>
              </a:ext>
            </a:extLst>
          </p:cNvPr>
          <p:cNvSpPr txBox="1"/>
          <p:nvPr/>
        </p:nvSpPr>
        <p:spPr>
          <a:xfrm>
            <a:off x="2853203" y="4883117"/>
            <a:ext cx="3246346" cy="247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K-fold cross-validation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0BDB8-2E38-454E-BF69-62D255A8921C}"/>
              </a:ext>
            </a:extLst>
          </p:cNvPr>
          <p:cNvSpPr txBox="1"/>
          <p:nvPr/>
        </p:nvSpPr>
        <p:spPr>
          <a:xfrm>
            <a:off x="3308992" y="2553217"/>
            <a:ext cx="2379439" cy="3050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Deepen transfer learned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B671D8-79D4-4EF5-891D-0A1FFBB47299}"/>
              </a:ext>
            </a:extLst>
          </p:cNvPr>
          <p:cNvSpPr txBox="1"/>
          <p:nvPr/>
        </p:nvSpPr>
        <p:spPr>
          <a:xfrm>
            <a:off x="6169589" y="2944057"/>
            <a:ext cx="1519524" cy="802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Employ different </a:t>
            </a:r>
          </a:p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technique</a:t>
            </a:r>
          </a:p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(e.g. GAN)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8BE60-49D3-4E71-BAD2-418007B27FE3}"/>
              </a:ext>
            </a:extLst>
          </p:cNvPr>
          <p:cNvSpPr txBox="1"/>
          <p:nvPr/>
        </p:nvSpPr>
        <p:spPr>
          <a:xfrm>
            <a:off x="7469810" y="1577766"/>
            <a:ext cx="1519524" cy="787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Multi-label classification</a:t>
            </a:r>
          </a:p>
          <a:p>
            <a:pPr algn="ctr">
              <a:spcAft>
                <a:spcPts val="600"/>
              </a:spcAft>
            </a:pPr>
            <a:r>
              <a:rPr lang="en-GB" sz="1100" b="1" i="1" dirty="0">
                <a:solidFill>
                  <a:srgbClr val="F68D2E"/>
                </a:solidFill>
              </a:rPr>
              <a:t>(e.g. diabetes recognition)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30332-79FB-4F81-A273-55AA16F42E2C}"/>
              </a:ext>
            </a:extLst>
          </p:cNvPr>
          <p:cNvSpPr txBox="1"/>
          <p:nvPr/>
        </p:nvSpPr>
        <p:spPr>
          <a:xfrm>
            <a:off x="8229572" y="3530766"/>
            <a:ext cx="1142035" cy="865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050" b="1" i="1" dirty="0">
                <a:solidFill>
                  <a:srgbClr val="F68D2E"/>
                </a:solidFill>
              </a:rPr>
              <a:t>Code </a:t>
            </a:r>
            <a:r>
              <a:rPr lang="en-GB" sz="1100" b="1" i="1" dirty="0">
                <a:solidFill>
                  <a:srgbClr val="F68D2E"/>
                </a:solidFill>
              </a:rPr>
              <a:t>deployment</a:t>
            </a:r>
          </a:p>
          <a:p>
            <a:pPr algn="ctr">
              <a:spcAft>
                <a:spcPts val="600"/>
              </a:spcAft>
            </a:pPr>
            <a:r>
              <a:rPr lang="en-GB" sz="1050" b="1" i="1" dirty="0">
                <a:solidFill>
                  <a:srgbClr val="F68D2E"/>
                </a:solidFill>
              </a:rPr>
              <a:t>(e.g. mobile application)</a:t>
            </a:r>
          </a:p>
        </p:txBody>
      </p:sp>
      <p:sp>
        <p:nvSpPr>
          <p:cNvPr id="14" name="Decisione 40">
            <a:extLst>
              <a:ext uri="{FF2B5EF4-FFF2-40B4-BE49-F238E27FC236}">
                <a16:creationId xmlns:a16="http://schemas.microsoft.com/office/drawing/2014/main" id="{97D34B30-8D7D-4E07-B510-3CD2D8340737}"/>
              </a:ext>
            </a:extLst>
          </p:cNvPr>
          <p:cNvSpPr/>
          <p:nvPr/>
        </p:nvSpPr>
        <p:spPr>
          <a:xfrm>
            <a:off x="1003669" y="2941311"/>
            <a:ext cx="263538" cy="263538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1</a:t>
            </a:r>
          </a:p>
        </p:txBody>
      </p:sp>
      <p:sp>
        <p:nvSpPr>
          <p:cNvPr id="15" name="Decisione 40">
            <a:extLst>
              <a:ext uri="{FF2B5EF4-FFF2-40B4-BE49-F238E27FC236}">
                <a16:creationId xmlns:a16="http://schemas.microsoft.com/office/drawing/2014/main" id="{0021527D-68B9-4770-8920-03B852E60252}"/>
              </a:ext>
            </a:extLst>
          </p:cNvPr>
          <p:cNvSpPr/>
          <p:nvPr/>
        </p:nvSpPr>
        <p:spPr>
          <a:xfrm>
            <a:off x="1914226" y="2927762"/>
            <a:ext cx="263538" cy="263538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2</a:t>
            </a:r>
          </a:p>
        </p:txBody>
      </p:sp>
      <p:sp>
        <p:nvSpPr>
          <p:cNvPr id="17" name="Decisione 40">
            <a:extLst>
              <a:ext uri="{FF2B5EF4-FFF2-40B4-BE49-F238E27FC236}">
                <a16:creationId xmlns:a16="http://schemas.microsoft.com/office/drawing/2014/main" id="{E37B8D61-D874-441B-BB85-EC9E16A61BA8}"/>
              </a:ext>
            </a:extLst>
          </p:cNvPr>
          <p:cNvSpPr/>
          <p:nvPr/>
        </p:nvSpPr>
        <p:spPr>
          <a:xfrm>
            <a:off x="4340455" y="4513018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4</a:t>
            </a:r>
          </a:p>
        </p:txBody>
      </p:sp>
      <p:sp>
        <p:nvSpPr>
          <p:cNvPr id="18" name="Decisione 40">
            <a:extLst>
              <a:ext uri="{FF2B5EF4-FFF2-40B4-BE49-F238E27FC236}">
                <a16:creationId xmlns:a16="http://schemas.microsoft.com/office/drawing/2014/main" id="{CE8CE7E9-803F-4DCA-AD55-7853AAB69E61}"/>
              </a:ext>
            </a:extLst>
          </p:cNvPr>
          <p:cNvSpPr/>
          <p:nvPr/>
        </p:nvSpPr>
        <p:spPr>
          <a:xfrm>
            <a:off x="5835224" y="2641789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5</a:t>
            </a:r>
          </a:p>
        </p:txBody>
      </p:sp>
      <p:sp>
        <p:nvSpPr>
          <p:cNvPr id="97" name="Decisione 40">
            <a:extLst>
              <a:ext uri="{FF2B5EF4-FFF2-40B4-BE49-F238E27FC236}">
                <a16:creationId xmlns:a16="http://schemas.microsoft.com/office/drawing/2014/main" id="{3FD58D02-BBCC-4B86-8DB5-8F5A96A0FBFA}"/>
              </a:ext>
            </a:extLst>
          </p:cNvPr>
          <p:cNvSpPr/>
          <p:nvPr/>
        </p:nvSpPr>
        <p:spPr>
          <a:xfrm>
            <a:off x="6797692" y="2514606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6</a:t>
            </a:r>
          </a:p>
        </p:txBody>
      </p:sp>
      <p:sp>
        <p:nvSpPr>
          <p:cNvPr id="103" name="Decisione 40">
            <a:extLst>
              <a:ext uri="{FF2B5EF4-FFF2-40B4-BE49-F238E27FC236}">
                <a16:creationId xmlns:a16="http://schemas.microsoft.com/office/drawing/2014/main" id="{46609841-1B20-47A7-8CD0-9DA467E94E67}"/>
              </a:ext>
            </a:extLst>
          </p:cNvPr>
          <p:cNvSpPr/>
          <p:nvPr/>
        </p:nvSpPr>
        <p:spPr>
          <a:xfrm>
            <a:off x="8098172" y="2532386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7</a:t>
            </a:r>
          </a:p>
        </p:txBody>
      </p:sp>
      <p:sp>
        <p:nvSpPr>
          <p:cNvPr id="113" name="Decisione 40">
            <a:extLst>
              <a:ext uri="{FF2B5EF4-FFF2-40B4-BE49-F238E27FC236}">
                <a16:creationId xmlns:a16="http://schemas.microsoft.com/office/drawing/2014/main" id="{6BD8FA7F-1B86-49B3-B5EF-C898524D3140}"/>
              </a:ext>
            </a:extLst>
          </p:cNvPr>
          <p:cNvSpPr/>
          <p:nvPr/>
        </p:nvSpPr>
        <p:spPr>
          <a:xfrm>
            <a:off x="9145107" y="3036370"/>
            <a:ext cx="262800" cy="262800"/>
          </a:xfrm>
          <a:prstGeom prst="flowChartDecision">
            <a:avLst/>
          </a:prstGeom>
          <a:solidFill>
            <a:srgbClr val="C5EBFF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lIns="54000" tIns="54000" rIns="54000" bIns="54000" rtlCol="0" anchor="ctr"/>
          <a:lstStyle/>
          <a:p>
            <a:pPr algn="ctr" defTabSz="914377">
              <a:defRPr/>
            </a:pPr>
            <a:r>
              <a:rPr lang="en-GB" sz="800" b="1" kern="0" dirty="0">
                <a:solidFill>
                  <a:srgbClr val="00338D"/>
                </a:solidFill>
              </a:rPr>
              <a:t>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0EF483-A90F-4AA2-A5D3-F18AF451B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600" dirty="0"/>
              <a:t>Future </a:t>
            </a:r>
            <a:r>
              <a:rPr lang="it-IT" sz="1600" dirty="0" err="1"/>
              <a:t>implementations</a:t>
            </a:r>
            <a:endParaRPr lang="it-IT" sz="16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A01179-4A95-452B-9D0B-51ABEEAE8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sz="1100" dirty="0"/>
              <a:t>Learning </a:t>
            </a:r>
            <a:r>
              <a:rPr lang="it-IT" sz="1100" dirty="0" err="1"/>
              <a:t>path</a:t>
            </a:r>
            <a:r>
              <a:rPr lang="it-IT" sz="1100" dirty="0"/>
              <a:t> </a:t>
            </a:r>
            <a:r>
              <a:rPr lang="it-IT" sz="1100" dirty="0" err="1"/>
              <a:t>improvement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39920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rc 81">
            <a:extLst>
              <a:ext uri="{FF2B5EF4-FFF2-40B4-BE49-F238E27FC236}">
                <a16:creationId xmlns:a16="http://schemas.microsoft.com/office/drawing/2014/main" id="{A228ADBD-CD46-4662-831B-A23524B157D4}"/>
              </a:ext>
            </a:extLst>
          </p:cNvPr>
          <p:cNvSpPr/>
          <p:nvPr/>
        </p:nvSpPr>
        <p:spPr>
          <a:xfrm>
            <a:off x="-883626" y="1145429"/>
            <a:ext cx="3273535" cy="4764191"/>
          </a:xfrm>
          <a:prstGeom prst="arc">
            <a:avLst>
              <a:gd name="adj1" fmla="val 16984092"/>
              <a:gd name="adj2" fmla="val 4626038"/>
            </a:avLst>
          </a:prstGeom>
          <a:solidFill>
            <a:schemeClr val="bg1"/>
          </a:solidFill>
          <a:ln w="381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5DFB7-41EE-4505-8370-6C4C74248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438" y="332837"/>
            <a:ext cx="9001125" cy="210943"/>
          </a:xfrm>
        </p:spPr>
        <p:txBody>
          <a:bodyPr/>
          <a:lstStyle/>
          <a:p>
            <a:r>
              <a:rPr lang="en-GB" sz="1600" dirty="0"/>
              <a:t>Cataract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2EC0-323C-4DFE-989C-4A92E4C2F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Worldwide spread effects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CD988E-2D79-4DBE-A8BA-4992CAFED4FE}"/>
              </a:ext>
            </a:extLst>
          </p:cNvPr>
          <p:cNvSpPr txBox="1">
            <a:spLocks/>
          </p:cNvSpPr>
          <p:nvPr/>
        </p:nvSpPr>
        <p:spPr bwMode="gray">
          <a:xfrm>
            <a:off x="2587908" y="1633476"/>
            <a:ext cx="6342727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844083">
              <a:spcAft>
                <a:spcPts val="600"/>
              </a:spcAft>
            </a:pPr>
            <a:r>
              <a:rPr lang="en-US" sz="1300" b="1" i="1" dirty="0">
                <a:cs typeface="Calibri" panose="020F0502020204030204" pitchFamily="34" charset="0"/>
              </a:rPr>
              <a:t>Cataract, defined by the World Health Organization (WHO) as a visual acuity (VA) of less than 3/60 in the better eye</a:t>
            </a:r>
            <a:endParaRPr lang="en-GB" sz="1300" i="1" dirty="0">
              <a:cs typeface="Calibri" panose="020F0502020204030204" pitchFamily="34" charset="0"/>
            </a:endParaRPr>
          </a:p>
          <a:p>
            <a:pPr marL="171450" indent="-171450" defTabSz="84408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i="1" dirty="0">
              <a:cs typeface="Calibri" panose="020F0502020204030204" pitchFamily="34" charset="0"/>
            </a:endParaRPr>
          </a:p>
          <a:p>
            <a:pPr marL="171450" indent="-171450" defTabSz="84408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i="1" dirty="0">
              <a:cs typeface="Calibri" panose="020F0502020204030204" pitchFamily="34" charset="0"/>
            </a:endParaRPr>
          </a:p>
        </p:txBody>
      </p:sp>
      <p:cxnSp>
        <p:nvCxnSpPr>
          <p:cNvPr id="63" name="Straight Connector 9">
            <a:extLst>
              <a:ext uri="{FF2B5EF4-FFF2-40B4-BE49-F238E27FC236}">
                <a16:creationId xmlns:a16="http://schemas.microsoft.com/office/drawing/2014/main" id="{DF1B3100-84C4-43C0-BCCF-A5008BB4261E}"/>
              </a:ext>
            </a:extLst>
          </p:cNvPr>
          <p:cNvCxnSpPr/>
          <p:nvPr/>
        </p:nvCxnSpPr>
        <p:spPr>
          <a:xfrm flipV="1">
            <a:off x="2344031" y="1489588"/>
            <a:ext cx="0" cy="684000"/>
          </a:xfrm>
          <a:prstGeom prst="line">
            <a:avLst/>
          </a:prstGeom>
          <a:ln w="28575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9">
            <a:extLst>
              <a:ext uri="{FF2B5EF4-FFF2-40B4-BE49-F238E27FC236}">
                <a16:creationId xmlns:a16="http://schemas.microsoft.com/office/drawing/2014/main" id="{10766105-1357-438C-B391-58C7AAD9E275}"/>
              </a:ext>
            </a:extLst>
          </p:cNvPr>
          <p:cNvCxnSpPr/>
          <p:nvPr/>
        </p:nvCxnSpPr>
        <p:spPr>
          <a:xfrm flipV="1">
            <a:off x="2405578" y="1588588"/>
            <a:ext cx="0" cy="504000"/>
          </a:xfrm>
          <a:prstGeom prst="line">
            <a:avLst/>
          </a:prstGeom>
          <a:ln w="28575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E09E349-1900-4BD2-ADC8-B7EBF07957B8}"/>
              </a:ext>
            </a:extLst>
          </p:cNvPr>
          <p:cNvSpPr txBox="1">
            <a:spLocks/>
          </p:cNvSpPr>
          <p:nvPr/>
        </p:nvSpPr>
        <p:spPr bwMode="gray">
          <a:xfrm>
            <a:off x="3055269" y="4048793"/>
            <a:ext cx="6342725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844083">
              <a:spcAft>
                <a:spcPts val="600"/>
              </a:spcAft>
            </a:pPr>
            <a:r>
              <a:rPr lang="en-US" sz="1300" b="1" i="1" dirty="0">
                <a:cs typeface="Calibri" panose="020F0502020204030204" pitchFamily="34" charset="0"/>
              </a:rPr>
              <a:t>The most affected people (c. 90%) are in low/middle-income countries</a:t>
            </a:r>
            <a:endParaRPr lang="en-GB" sz="1300" b="1" i="1" dirty="0">
              <a:cs typeface="Calibri" panose="020F0502020204030204" pitchFamily="34" charset="0"/>
            </a:endParaRPr>
          </a:p>
        </p:txBody>
      </p:sp>
      <p:cxnSp>
        <p:nvCxnSpPr>
          <p:cNvPr id="64" name="Straight Connector 9">
            <a:extLst>
              <a:ext uri="{FF2B5EF4-FFF2-40B4-BE49-F238E27FC236}">
                <a16:creationId xmlns:a16="http://schemas.microsoft.com/office/drawing/2014/main" id="{A14C8505-47BB-49D3-B5CC-9473775AF443}"/>
              </a:ext>
            </a:extLst>
          </p:cNvPr>
          <p:cNvCxnSpPr/>
          <p:nvPr/>
        </p:nvCxnSpPr>
        <p:spPr>
          <a:xfrm flipV="1">
            <a:off x="2811391" y="3868705"/>
            <a:ext cx="0" cy="684000"/>
          </a:xfrm>
          <a:prstGeom prst="line">
            <a:avLst/>
          </a:prstGeom>
          <a:ln w="28575">
            <a:solidFill>
              <a:srgbClr val="009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9">
            <a:extLst>
              <a:ext uri="{FF2B5EF4-FFF2-40B4-BE49-F238E27FC236}">
                <a16:creationId xmlns:a16="http://schemas.microsoft.com/office/drawing/2014/main" id="{B5924DFA-BD53-44EC-A0D5-F322A4555606}"/>
              </a:ext>
            </a:extLst>
          </p:cNvPr>
          <p:cNvCxnSpPr/>
          <p:nvPr/>
        </p:nvCxnSpPr>
        <p:spPr>
          <a:xfrm flipV="1">
            <a:off x="2872938" y="3958705"/>
            <a:ext cx="0" cy="504000"/>
          </a:xfrm>
          <a:prstGeom prst="line">
            <a:avLst/>
          </a:prstGeom>
          <a:ln w="28575">
            <a:solidFill>
              <a:srgbClr val="009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3D18193-756C-40EF-99A7-F5C29CFAA834}"/>
              </a:ext>
            </a:extLst>
          </p:cNvPr>
          <p:cNvSpPr txBox="1">
            <a:spLocks/>
          </p:cNvSpPr>
          <p:nvPr/>
        </p:nvSpPr>
        <p:spPr bwMode="gray">
          <a:xfrm>
            <a:off x="2440588" y="5244730"/>
            <a:ext cx="6637366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844083">
              <a:spcAft>
                <a:spcPts val="600"/>
              </a:spcAft>
            </a:pPr>
            <a:r>
              <a:rPr lang="en-GB" sz="1300" b="1" i="1" dirty="0">
                <a:cs typeface="Calibri" panose="020F0502020204030204" pitchFamily="34" charset="0"/>
              </a:rPr>
              <a:t>Treatment only with surgery </a:t>
            </a:r>
          </a:p>
        </p:txBody>
      </p:sp>
      <p:cxnSp>
        <p:nvCxnSpPr>
          <p:cNvPr id="65" name="Straight Connector 9">
            <a:extLst>
              <a:ext uri="{FF2B5EF4-FFF2-40B4-BE49-F238E27FC236}">
                <a16:creationId xmlns:a16="http://schemas.microsoft.com/office/drawing/2014/main" id="{7C6B4B6B-962B-4281-B5C2-D0DDB8844383}"/>
              </a:ext>
            </a:extLst>
          </p:cNvPr>
          <p:cNvCxnSpPr/>
          <p:nvPr/>
        </p:nvCxnSpPr>
        <p:spPr>
          <a:xfrm flipV="1">
            <a:off x="2344031" y="5053831"/>
            <a:ext cx="0" cy="684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9">
            <a:extLst>
              <a:ext uri="{FF2B5EF4-FFF2-40B4-BE49-F238E27FC236}">
                <a16:creationId xmlns:a16="http://schemas.microsoft.com/office/drawing/2014/main" id="{BADE7A87-AA30-422A-B14F-B351DCE033A1}"/>
              </a:ext>
            </a:extLst>
          </p:cNvPr>
          <p:cNvCxnSpPr/>
          <p:nvPr/>
        </p:nvCxnSpPr>
        <p:spPr>
          <a:xfrm flipV="1">
            <a:off x="2405578" y="5143831"/>
            <a:ext cx="0" cy="5040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2163">
            <a:extLst>
              <a:ext uri="{FF2B5EF4-FFF2-40B4-BE49-F238E27FC236}">
                <a16:creationId xmlns:a16="http://schemas.microsoft.com/office/drawing/2014/main" id="{C6E42047-80B4-4ED9-B239-E3B864ACCE2C}"/>
              </a:ext>
            </a:extLst>
          </p:cNvPr>
          <p:cNvSpPr>
            <a:spLocks noChangeAspect="1"/>
          </p:cNvSpPr>
          <p:nvPr/>
        </p:nvSpPr>
        <p:spPr>
          <a:xfrm>
            <a:off x="1605073" y="1616455"/>
            <a:ext cx="396000" cy="396000"/>
          </a:xfrm>
          <a:prstGeom prst="flowChartConnector">
            <a:avLst/>
          </a:prstGeom>
          <a:solidFill>
            <a:srgbClr val="00338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1</a:t>
            </a:r>
            <a:endParaRPr lang="en-GB" sz="1000" b="1" dirty="0">
              <a:solidFill>
                <a:srgbClr val="FFFFFF">
                  <a:lumMod val="95000"/>
                </a:srgbClr>
              </a:solidFill>
              <a:cs typeface="Calibri" panose="020F0502020204030204" pitchFamily="34" charset="0"/>
            </a:endParaRPr>
          </a:p>
        </p:txBody>
      </p:sp>
      <p:sp>
        <p:nvSpPr>
          <p:cNvPr id="71" name="Flowchart: Connector 2163">
            <a:extLst>
              <a:ext uri="{FF2B5EF4-FFF2-40B4-BE49-F238E27FC236}">
                <a16:creationId xmlns:a16="http://schemas.microsoft.com/office/drawing/2014/main" id="{D26621E1-5FCD-48B2-9E6D-26C49FC790BF}"/>
              </a:ext>
            </a:extLst>
          </p:cNvPr>
          <p:cNvSpPr>
            <a:spLocks noChangeAspect="1"/>
          </p:cNvSpPr>
          <p:nvPr/>
        </p:nvSpPr>
        <p:spPr>
          <a:xfrm>
            <a:off x="1605073" y="5108891"/>
            <a:ext cx="396000" cy="396000"/>
          </a:xfrm>
          <a:prstGeom prst="flowChartConnector">
            <a:avLst/>
          </a:prstGeom>
          <a:solidFill>
            <a:srgbClr val="BFBF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4</a:t>
            </a:r>
            <a:endParaRPr lang="en-GB" sz="2400" b="1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2" name="Flowchart: Connector 2163">
            <a:extLst>
              <a:ext uri="{FF2B5EF4-FFF2-40B4-BE49-F238E27FC236}">
                <a16:creationId xmlns:a16="http://schemas.microsoft.com/office/drawing/2014/main" id="{C036E8FB-904B-44AF-A6DC-37E7A4D04A21}"/>
              </a:ext>
            </a:extLst>
          </p:cNvPr>
          <p:cNvSpPr>
            <a:spLocks noChangeAspect="1"/>
          </p:cNvSpPr>
          <p:nvPr/>
        </p:nvSpPr>
        <p:spPr>
          <a:xfrm>
            <a:off x="2192921" y="2780600"/>
            <a:ext cx="396000" cy="396000"/>
          </a:xfrm>
          <a:prstGeom prst="flowChartConnector">
            <a:avLst/>
          </a:prstGeom>
          <a:solidFill>
            <a:srgbClr val="005EB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2</a:t>
            </a:r>
            <a:endParaRPr lang="en-GB" sz="2400" b="1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3" name="Flowchart: Connector 2163">
            <a:extLst>
              <a:ext uri="{FF2B5EF4-FFF2-40B4-BE49-F238E27FC236}">
                <a16:creationId xmlns:a16="http://schemas.microsoft.com/office/drawing/2014/main" id="{9394A35B-6D7D-4273-BE86-2607B9B2A905}"/>
              </a:ext>
            </a:extLst>
          </p:cNvPr>
          <p:cNvSpPr>
            <a:spLocks noChangeAspect="1"/>
          </p:cNvSpPr>
          <p:nvPr/>
        </p:nvSpPr>
        <p:spPr>
          <a:xfrm>
            <a:off x="2191909" y="3944745"/>
            <a:ext cx="396000" cy="396000"/>
          </a:xfrm>
          <a:prstGeom prst="flowChartConnector">
            <a:avLst/>
          </a:prstGeom>
          <a:solidFill>
            <a:srgbClr val="0091D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60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3</a:t>
            </a:r>
            <a:endParaRPr lang="en-GB" sz="2400" b="1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740762-BB3D-443F-93CD-5900FF32605B}"/>
              </a:ext>
            </a:extLst>
          </p:cNvPr>
          <p:cNvSpPr txBox="1">
            <a:spLocks/>
          </p:cNvSpPr>
          <p:nvPr/>
        </p:nvSpPr>
        <p:spPr bwMode="gray">
          <a:xfrm>
            <a:off x="3055269" y="2811875"/>
            <a:ext cx="6342726" cy="360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844083">
              <a:spcAft>
                <a:spcPts val="600"/>
              </a:spcAft>
            </a:pPr>
            <a:r>
              <a:rPr lang="en-US" sz="1300" b="1" i="1" dirty="0">
                <a:cs typeface="Calibri" panose="020F0502020204030204" pitchFamily="34" charset="0"/>
              </a:rPr>
              <a:t>Leading cause of blindness in the world: it affects approximately #18 million people</a:t>
            </a:r>
            <a:endParaRPr lang="en-GB" sz="1300" i="1" dirty="0">
              <a:cs typeface="Calibri" panose="020F0502020204030204" pitchFamily="34" charset="0"/>
            </a:endParaRPr>
          </a:p>
        </p:txBody>
      </p:sp>
      <p:cxnSp>
        <p:nvCxnSpPr>
          <p:cNvPr id="76" name="Straight Connector 9">
            <a:extLst>
              <a:ext uri="{FF2B5EF4-FFF2-40B4-BE49-F238E27FC236}">
                <a16:creationId xmlns:a16="http://schemas.microsoft.com/office/drawing/2014/main" id="{C845E600-731D-4F4D-B146-E81253EE8B70}"/>
              </a:ext>
            </a:extLst>
          </p:cNvPr>
          <p:cNvCxnSpPr/>
          <p:nvPr/>
        </p:nvCxnSpPr>
        <p:spPr>
          <a:xfrm flipV="1">
            <a:off x="2811391" y="2683578"/>
            <a:ext cx="0" cy="684000"/>
          </a:xfrm>
          <a:prstGeom prst="line">
            <a:avLst/>
          </a:prstGeom>
          <a:ln w="28575">
            <a:solidFill>
              <a:srgbClr val="00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9">
            <a:extLst>
              <a:ext uri="{FF2B5EF4-FFF2-40B4-BE49-F238E27FC236}">
                <a16:creationId xmlns:a16="http://schemas.microsoft.com/office/drawing/2014/main" id="{9C956508-C384-4671-AF78-A5EE89292444}"/>
              </a:ext>
            </a:extLst>
          </p:cNvPr>
          <p:cNvCxnSpPr/>
          <p:nvPr/>
        </p:nvCxnSpPr>
        <p:spPr>
          <a:xfrm flipV="1">
            <a:off x="2872938" y="2773578"/>
            <a:ext cx="0" cy="504000"/>
          </a:xfrm>
          <a:prstGeom prst="line">
            <a:avLst/>
          </a:prstGeom>
          <a:ln w="28575">
            <a:solidFill>
              <a:srgbClr val="00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A75D78-A53A-471D-87BE-E5A692EEE96F}"/>
              </a:ext>
            </a:extLst>
          </p:cNvPr>
          <p:cNvSpPr txBox="1"/>
          <p:nvPr/>
        </p:nvSpPr>
        <p:spPr>
          <a:xfrm>
            <a:off x="359788" y="3076615"/>
            <a:ext cx="1832121" cy="11039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defTabSz="844083">
              <a:spcAft>
                <a:spcPts val="600"/>
              </a:spcAft>
              <a:defRPr sz="1300" b="1" i="1">
                <a:cs typeface="Calibri" panose="020F0502020204030204" pitchFamily="34" charset="0"/>
              </a:defRPr>
            </a:lvl1pPr>
          </a:lstStyle>
          <a:p>
            <a:r>
              <a:rPr lang="it-IT" sz="1800" dirty="0"/>
              <a:t>Key </a:t>
            </a:r>
            <a:r>
              <a:rPr lang="it-IT" sz="1800" dirty="0" err="1"/>
              <a:t>figures</a:t>
            </a:r>
            <a:r>
              <a:rPr lang="it-IT" sz="1800" dirty="0"/>
              <a:t> and </a:t>
            </a:r>
            <a:r>
              <a:rPr lang="it-IT" sz="1800" dirty="0" err="1"/>
              <a:t>related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b="0" dirty="0"/>
          </a:p>
        </p:txBody>
      </p:sp>
    </p:spTree>
    <p:extLst>
      <p:ext uri="{BB962C8B-B14F-4D97-AF65-F5344CB8AC3E}">
        <p14:creationId xmlns:p14="http://schemas.microsoft.com/office/powerpoint/2010/main" val="27542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2437" y="274052"/>
            <a:ext cx="9001125" cy="210943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GB" dirty="0"/>
              <a:t>Three main working areas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9CEACD-99BB-4B00-82E1-8AAF8E4303A7}"/>
              </a:ext>
            </a:extLst>
          </p:cNvPr>
          <p:cNvCxnSpPr>
            <a:cxnSpLocks/>
          </p:cNvCxnSpPr>
          <p:nvPr/>
        </p:nvCxnSpPr>
        <p:spPr>
          <a:xfrm>
            <a:off x="1890145" y="1977619"/>
            <a:ext cx="0" cy="2962697"/>
          </a:xfrm>
          <a:prstGeom prst="line">
            <a:avLst/>
          </a:prstGeom>
          <a:ln w="28575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">
            <a:extLst>
              <a:ext uri="{FF2B5EF4-FFF2-40B4-BE49-F238E27FC236}">
                <a16:creationId xmlns:a16="http://schemas.microsoft.com/office/drawing/2014/main" id="{C3546A1E-C62A-4063-9227-2CEBEF7DED7F}"/>
              </a:ext>
            </a:extLst>
          </p:cNvPr>
          <p:cNvSpPr txBox="1">
            <a:spLocks/>
          </p:cNvSpPr>
          <p:nvPr/>
        </p:nvSpPr>
        <p:spPr>
          <a:xfrm>
            <a:off x="7703213" y="861893"/>
            <a:ext cx="861811" cy="3238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b="1" dirty="0"/>
              <a:t>Page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443988-C246-4AB9-ABE0-7F3E12218495}"/>
              </a:ext>
            </a:extLst>
          </p:cNvPr>
          <p:cNvGrpSpPr/>
          <p:nvPr/>
        </p:nvGrpSpPr>
        <p:grpSpPr>
          <a:xfrm>
            <a:off x="1619672" y="1312788"/>
            <a:ext cx="7035842" cy="619853"/>
            <a:chOff x="1619672" y="1312788"/>
            <a:chExt cx="7035842" cy="61985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0E1B99-B1AE-45D1-9768-37B6382ECCB2}"/>
                </a:ext>
              </a:extLst>
            </p:cNvPr>
            <p:cNvSpPr/>
            <p:nvPr/>
          </p:nvSpPr>
          <p:spPr>
            <a:xfrm>
              <a:off x="2509441" y="1428641"/>
              <a:ext cx="3254050" cy="46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800" dirty="0">
                  <a:solidFill>
                    <a:srgbClr val="00338D"/>
                  </a:solidFill>
                  <a:latin typeface="+mj-lt"/>
                </a:rPr>
                <a:t>Data pre processing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1E2EF-E923-4C26-B113-CF81457BA901}"/>
                </a:ext>
              </a:extLst>
            </p:cNvPr>
            <p:cNvSpPr/>
            <p:nvPr/>
          </p:nvSpPr>
          <p:spPr>
            <a:xfrm>
              <a:off x="1619672" y="1392641"/>
              <a:ext cx="540947" cy="540000"/>
            </a:xfrm>
            <a:prstGeom prst="ellips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it-IT" sz="3000" dirty="0">
                  <a:solidFill>
                    <a:srgbClr val="00338D"/>
                  </a:solidFill>
                  <a:latin typeface="+mj-lt"/>
                </a:rPr>
                <a:t>1</a:t>
              </a:r>
            </a:p>
          </p:txBody>
        </p:sp>
        <p:cxnSp>
          <p:nvCxnSpPr>
            <p:cNvPr id="25" name="Connettore 1 4">
              <a:extLst>
                <a:ext uri="{FF2B5EF4-FFF2-40B4-BE49-F238E27FC236}">
                  <a16:creationId xmlns:a16="http://schemas.microsoft.com/office/drawing/2014/main" id="{1C81D9C2-27B9-44CE-A2DE-DAA66D72041A}"/>
                </a:ext>
              </a:extLst>
            </p:cNvPr>
            <p:cNvCxnSpPr/>
            <p:nvPr/>
          </p:nvCxnSpPr>
          <p:spPr>
            <a:xfrm>
              <a:off x="7612723" y="1312788"/>
              <a:ext cx="1042791" cy="0"/>
            </a:xfrm>
            <a:prstGeom prst="line">
              <a:avLst/>
            </a:prstGeom>
            <a:ln w="12700">
              <a:solidFill>
                <a:srgbClr val="0033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0287725-E7E7-434A-A9B1-5DBD7C887D63}"/>
              </a:ext>
            </a:extLst>
          </p:cNvPr>
          <p:cNvGrpSpPr/>
          <p:nvPr/>
        </p:nvGrpSpPr>
        <p:grpSpPr>
          <a:xfrm>
            <a:off x="1619672" y="4966000"/>
            <a:ext cx="4503222" cy="540000"/>
            <a:chOff x="1619672" y="4966000"/>
            <a:chExt cx="4503222" cy="54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EE39C09-127A-4946-808C-2F8EDC37CFA5}"/>
                </a:ext>
              </a:extLst>
            </p:cNvPr>
            <p:cNvSpPr/>
            <p:nvPr/>
          </p:nvSpPr>
          <p:spPr>
            <a:xfrm>
              <a:off x="1619672" y="4966000"/>
              <a:ext cx="540947" cy="540000"/>
            </a:xfrm>
            <a:prstGeom prst="ellips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it-IT" sz="3000" dirty="0">
                  <a:solidFill>
                    <a:srgbClr val="00338D"/>
                  </a:solidFill>
                  <a:latin typeface="+mj-lt"/>
                </a:rPr>
                <a:t>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702A9EF-EE07-43CB-9A14-D922F7A295A5}"/>
                </a:ext>
              </a:extLst>
            </p:cNvPr>
            <p:cNvSpPr/>
            <p:nvPr/>
          </p:nvSpPr>
          <p:spPr>
            <a:xfrm>
              <a:off x="2509440" y="5002000"/>
              <a:ext cx="3613454" cy="46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800" dirty="0">
                  <a:solidFill>
                    <a:srgbClr val="00338D"/>
                  </a:solidFill>
                  <a:latin typeface="+mj-lt"/>
                </a:rPr>
                <a:t>Visualization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D9CA4D-7FA7-46E5-BDED-35E95FD4AD18}"/>
              </a:ext>
            </a:extLst>
          </p:cNvPr>
          <p:cNvGrpSpPr/>
          <p:nvPr/>
        </p:nvGrpSpPr>
        <p:grpSpPr>
          <a:xfrm>
            <a:off x="1619672" y="3179321"/>
            <a:ext cx="4974559" cy="540000"/>
            <a:chOff x="1619672" y="2909329"/>
            <a:chExt cx="4794575" cy="54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C1EBBA-981E-48C7-BEA8-74251D471EAC}"/>
                </a:ext>
              </a:extLst>
            </p:cNvPr>
            <p:cNvSpPr/>
            <p:nvPr/>
          </p:nvSpPr>
          <p:spPr>
            <a:xfrm>
              <a:off x="1619672" y="2909329"/>
              <a:ext cx="540947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it-IT" sz="3000" dirty="0">
                  <a:solidFill>
                    <a:srgbClr val="00338D"/>
                  </a:solidFill>
                  <a:latin typeface="+mj-lt"/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BC6F31-C03E-43A9-8229-9378DDF03ABE}"/>
                </a:ext>
              </a:extLst>
            </p:cNvPr>
            <p:cNvSpPr/>
            <p:nvPr/>
          </p:nvSpPr>
          <p:spPr>
            <a:xfrm>
              <a:off x="2509441" y="2945329"/>
              <a:ext cx="3904806" cy="46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800" dirty="0">
                  <a:solidFill>
                    <a:srgbClr val="00338D"/>
                  </a:solidFill>
                  <a:latin typeface="+mj-lt"/>
                </a:rPr>
                <a:t>CNN algorithm &amp; metrics</a:t>
              </a:r>
            </a:p>
          </p:txBody>
        </p:sp>
      </p:grpSp>
      <p:sp>
        <p:nvSpPr>
          <p:cNvPr id="5" name="CasellaDiTesto 4"/>
          <p:cNvSpPr txBox="1"/>
          <p:nvPr/>
        </p:nvSpPr>
        <p:spPr>
          <a:xfrm>
            <a:off x="7749288" y="1387075"/>
            <a:ext cx="710609" cy="45800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8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7749288" y="3199247"/>
            <a:ext cx="710609" cy="45800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800" dirty="0">
                <a:solidFill>
                  <a:schemeClr val="tx2"/>
                </a:solidFill>
                <a:latin typeface="+mj-lt"/>
              </a:rPr>
              <a:t>8</a:t>
            </a:r>
            <a:endParaRPr lang="it-IT" sz="2800" dirty="0" err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778813" y="4940316"/>
            <a:ext cx="710609" cy="45800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2800" dirty="0">
                <a:solidFill>
                  <a:schemeClr val="tx2"/>
                </a:solidFill>
                <a:latin typeface="+mj-lt"/>
              </a:rPr>
              <a:t>12</a:t>
            </a:r>
            <a:endParaRPr lang="it-IT" sz="2800" dirty="0" err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34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994E6A-C46F-49FF-A8B9-92D802EB9E24}"/>
              </a:ext>
            </a:extLst>
          </p:cNvPr>
          <p:cNvSpPr/>
          <p:nvPr/>
        </p:nvSpPr>
        <p:spPr>
          <a:xfrm>
            <a:off x="6544341" y="1722116"/>
            <a:ext cx="2771999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5DFB7-41EE-4505-8370-6C4C74248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438" y="332837"/>
            <a:ext cx="9001125" cy="210943"/>
          </a:xfrm>
        </p:spPr>
        <p:txBody>
          <a:bodyPr/>
          <a:lstStyle/>
          <a:p>
            <a:r>
              <a:rPr lang="en-US" sz="1600" dirty="0"/>
              <a:t>Problem overview</a:t>
            </a:r>
          </a:p>
        </p:txBody>
      </p:sp>
      <p:sp>
        <p:nvSpPr>
          <p:cNvPr id="115" name="Rounded Rectangle 19">
            <a:extLst>
              <a:ext uri="{FF2B5EF4-FFF2-40B4-BE49-F238E27FC236}">
                <a16:creationId xmlns:a16="http://schemas.microsoft.com/office/drawing/2014/main" id="{EF01A0F2-198B-4A7F-A9CC-023D76BA85C2}"/>
              </a:ext>
            </a:extLst>
          </p:cNvPr>
          <p:cNvSpPr/>
          <p:nvPr/>
        </p:nvSpPr>
        <p:spPr>
          <a:xfrm>
            <a:off x="570323" y="1034706"/>
            <a:ext cx="8776940" cy="207726"/>
          </a:xfrm>
          <a:prstGeom prst="round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Preprocessing, algorithm model and post-processing</a:t>
            </a:r>
          </a:p>
        </p:txBody>
      </p:sp>
      <p:pic>
        <p:nvPicPr>
          <p:cNvPr id="73" name="Immagine 30">
            <a:extLst>
              <a:ext uri="{FF2B5EF4-FFF2-40B4-BE49-F238E27FC236}">
                <a16:creationId xmlns:a16="http://schemas.microsoft.com/office/drawing/2014/main" id="{5F797A4D-F10C-4ED1-9917-463B9AFC1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72" y="2182883"/>
            <a:ext cx="4554779" cy="30103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4F7800-8728-490C-A4EC-77674DDF4FA3}"/>
              </a:ext>
            </a:extLst>
          </p:cNvPr>
          <p:cNvSpPr/>
          <p:nvPr/>
        </p:nvSpPr>
        <p:spPr>
          <a:xfrm>
            <a:off x="570323" y="1722120"/>
            <a:ext cx="5220877" cy="3931920"/>
          </a:xfrm>
          <a:prstGeom prst="rect">
            <a:avLst/>
          </a:prstGeom>
          <a:noFill/>
          <a:ln w="19050">
            <a:solidFill>
              <a:srgbClr val="00338D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C1528-6C55-447D-9F9F-9DF7CEE03E3C}"/>
              </a:ext>
            </a:extLst>
          </p:cNvPr>
          <p:cNvCxnSpPr/>
          <p:nvPr/>
        </p:nvCxnSpPr>
        <p:spPr>
          <a:xfrm>
            <a:off x="6544341" y="1722120"/>
            <a:ext cx="2788920" cy="0"/>
          </a:xfrm>
          <a:prstGeom prst="line">
            <a:avLst/>
          </a:prstGeom>
          <a:ln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D1F7E6-A687-4EDB-8BDC-81F555F5CF79}"/>
              </a:ext>
            </a:extLst>
          </p:cNvPr>
          <p:cNvSpPr txBox="1"/>
          <p:nvPr/>
        </p:nvSpPr>
        <p:spPr>
          <a:xfrm>
            <a:off x="6544340" y="1386839"/>
            <a:ext cx="2772000" cy="33527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200" b="1" i="1" dirty="0" err="1">
                <a:solidFill>
                  <a:schemeClr val="tx2"/>
                </a:solidFill>
              </a:rPr>
              <a:t>Main</a:t>
            </a:r>
            <a:r>
              <a:rPr lang="it-IT" sz="1200" b="1" i="1" dirty="0">
                <a:solidFill>
                  <a:schemeClr val="tx2"/>
                </a:solidFill>
              </a:rPr>
              <a:t> steps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8D4351-9206-47D2-AB73-C5D81169D189}"/>
              </a:ext>
            </a:extLst>
          </p:cNvPr>
          <p:cNvSpPr txBox="1"/>
          <p:nvPr/>
        </p:nvSpPr>
        <p:spPr>
          <a:xfrm>
            <a:off x="6544341" y="1722115"/>
            <a:ext cx="2788920" cy="235682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Data </a:t>
            </a:r>
            <a:r>
              <a:rPr lang="it-IT" sz="1100" b="1" dirty="0" err="1">
                <a:solidFill>
                  <a:schemeClr val="tx2"/>
                </a:solidFill>
              </a:rPr>
              <a:t>collection</a:t>
            </a:r>
            <a:r>
              <a:rPr lang="it-IT" sz="1100" b="1" dirty="0">
                <a:solidFill>
                  <a:schemeClr val="tx2"/>
                </a:solidFill>
              </a:rPr>
              <a:t> and </a:t>
            </a:r>
            <a:r>
              <a:rPr lang="it-IT" sz="1100" b="1" dirty="0" err="1">
                <a:solidFill>
                  <a:schemeClr val="tx2"/>
                </a:solidFill>
              </a:rPr>
              <a:t>filtering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Independent split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chemeClr val="tx2"/>
                </a:solidFill>
              </a:rPr>
              <a:t>Model </a:t>
            </a:r>
            <a:r>
              <a:rPr lang="it-IT" sz="1100" b="1" dirty="0" err="1">
                <a:solidFill>
                  <a:schemeClr val="tx2"/>
                </a:solidFill>
              </a:rPr>
              <a:t>definition</a:t>
            </a:r>
            <a:r>
              <a:rPr lang="it-IT" sz="1100" b="1" dirty="0">
                <a:solidFill>
                  <a:schemeClr val="tx2"/>
                </a:solidFill>
              </a:rPr>
              <a:t>: CNN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Custom based model evolution into transfer learned model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CNN architecture “journey”</a:t>
            </a:r>
            <a:endParaRPr lang="it-IT" sz="1100" b="1" dirty="0">
              <a:solidFill>
                <a:schemeClr val="tx2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Hyper-parameters “tuning”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Metrics evaluation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100" b="1" dirty="0">
                <a:solidFill>
                  <a:schemeClr val="tx2"/>
                </a:solidFill>
              </a:rPr>
              <a:t>Visualization</a:t>
            </a:r>
            <a:endParaRPr lang="it-IT" sz="1100" b="1" dirty="0">
              <a:solidFill>
                <a:schemeClr val="tx2"/>
              </a:solidFill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100" dirty="0"/>
              <a:t>Supervised algorithm “specified”</a:t>
            </a:r>
            <a:endParaRPr lang="it-IT" sz="1100" dirty="0"/>
          </a:p>
        </p:txBody>
      </p:sp>
      <p:sp>
        <p:nvSpPr>
          <p:cNvPr id="11" name="AutoShape 4" descr="Loop, loop button, loop icon, loop music, loop sign, loop symbol, music  loop icon - Download on Iconfinder"/>
          <p:cNvSpPr>
            <a:spLocks noChangeAspect="1" noChangeArrowheads="1"/>
          </p:cNvSpPr>
          <p:nvPr/>
        </p:nvSpPr>
        <p:spPr bwMode="auto">
          <a:xfrm>
            <a:off x="155575" y="-974725"/>
            <a:ext cx="20383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9CD74A-18AE-45C9-9BB9-DAF2E0BE1522}"/>
              </a:ext>
            </a:extLst>
          </p:cNvPr>
          <p:cNvGrpSpPr/>
          <p:nvPr/>
        </p:nvGrpSpPr>
        <p:grpSpPr>
          <a:xfrm>
            <a:off x="6562931" y="2168416"/>
            <a:ext cx="148760" cy="148760"/>
            <a:chOff x="608521" y="1838001"/>
            <a:chExt cx="148760" cy="14876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D4DC68-ADDF-44F3-98D0-51104C5B3D99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01B7F8E-38C0-4639-B127-4CB949A92004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25445D-CBBC-4366-AD08-EE06D346F96D}"/>
              </a:ext>
            </a:extLst>
          </p:cNvPr>
          <p:cNvGrpSpPr/>
          <p:nvPr/>
        </p:nvGrpSpPr>
        <p:grpSpPr>
          <a:xfrm>
            <a:off x="6562931" y="2533125"/>
            <a:ext cx="148760" cy="148760"/>
            <a:chOff x="608521" y="1838001"/>
            <a:chExt cx="148760" cy="1487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A4CE4D-65CA-4132-9EA1-30F1A8D0D60B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80651D0-3D7F-4E82-A502-9044D03F4443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EDE21-7B8F-4A91-9E8D-62D1D71CB5BD}"/>
              </a:ext>
            </a:extLst>
          </p:cNvPr>
          <p:cNvGrpSpPr/>
          <p:nvPr/>
        </p:nvGrpSpPr>
        <p:grpSpPr>
          <a:xfrm>
            <a:off x="6562931" y="2909403"/>
            <a:ext cx="148760" cy="148760"/>
            <a:chOff x="608521" y="1838001"/>
            <a:chExt cx="148760" cy="148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3FAA28-A19E-4224-841E-FB0F1ED1EB10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07A3096-1343-4DFF-B415-A58286D31011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7369D2-2423-4856-B364-5BAAE3FE3451}"/>
              </a:ext>
            </a:extLst>
          </p:cNvPr>
          <p:cNvGrpSpPr/>
          <p:nvPr/>
        </p:nvGrpSpPr>
        <p:grpSpPr>
          <a:xfrm>
            <a:off x="6562931" y="3274110"/>
            <a:ext cx="148760" cy="148760"/>
            <a:chOff x="608521" y="1838001"/>
            <a:chExt cx="148760" cy="1487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11B8FA-AD58-4535-9351-060E136BCE31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B46356-02CD-47BC-9D98-D4C6DE85852A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9058A7-7B90-4F63-A571-44F5AE938504}"/>
              </a:ext>
            </a:extLst>
          </p:cNvPr>
          <p:cNvGrpSpPr/>
          <p:nvPr/>
        </p:nvGrpSpPr>
        <p:grpSpPr>
          <a:xfrm>
            <a:off x="6562931" y="3812441"/>
            <a:ext cx="148760" cy="148760"/>
            <a:chOff x="608521" y="1838001"/>
            <a:chExt cx="148760" cy="1487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A40440E-4373-4394-A4F0-911444FACE68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EDD87E4-9D5F-45D3-9438-3AE7976372E2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65FD24-228D-4F18-8403-6CD22AE27053}"/>
              </a:ext>
            </a:extLst>
          </p:cNvPr>
          <p:cNvGrpSpPr/>
          <p:nvPr/>
        </p:nvGrpSpPr>
        <p:grpSpPr>
          <a:xfrm>
            <a:off x="6562931" y="4188722"/>
            <a:ext cx="148760" cy="148760"/>
            <a:chOff x="608521" y="1838001"/>
            <a:chExt cx="148760" cy="1487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BFA46C-FB3A-48C1-BEB5-047F778EA7B0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DD96DC6-F54E-4487-97EF-DF32B4C84243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813DC-7D3D-4094-9A77-29D66F16596B}"/>
              </a:ext>
            </a:extLst>
          </p:cNvPr>
          <p:cNvGrpSpPr/>
          <p:nvPr/>
        </p:nvGrpSpPr>
        <p:grpSpPr>
          <a:xfrm>
            <a:off x="6562931" y="4553429"/>
            <a:ext cx="148760" cy="148760"/>
            <a:chOff x="608521" y="1838001"/>
            <a:chExt cx="148760" cy="1487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19D1F98-84B5-4F4B-B378-BD14E61A568C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F9C63B5-0B5D-4C00-9CDA-319C1952819C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089D00-91CC-4A2E-B320-074349B5D8D8}"/>
              </a:ext>
            </a:extLst>
          </p:cNvPr>
          <p:cNvGrpSpPr/>
          <p:nvPr/>
        </p:nvGrpSpPr>
        <p:grpSpPr>
          <a:xfrm>
            <a:off x="6562931" y="4929711"/>
            <a:ext cx="148760" cy="148760"/>
            <a:chOff x="608521" y="1838001"/>
            <a:chExt cx="148760" cy="1487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5454A5-0A3E-4539-9477-21FEB2D9FAC5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6227E74-80D6-402D-B380-DFD3EE1D4C54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60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5897880" y="743182"/>
            <a:ext cx="3454930" cy="46044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6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7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>
              <a:spcAft>
                <a:spcPts val="1200"/>
              </a:spcAft>
            </a:pPr>
            <a:r>
              <a:rPr lang="en-GB" sz="1600" b="0" i="1" dirty="0">
                <a:solidFill>
                  <a:srgbClr val="00338D"/>
                </a:solidFill>
                <a:latin typeface="+mn-lt"/>
                <a:ea typeface="+mj-ea"/>
              </a:rPr>
              <a:t>Section 1</a:t>
            </a:r>
            <a:endParaRPr lang="it-IT" sz="1600" b="0" i="1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r>
              <a:rPr lang="en-US" sz="3600" dirty="0">
                <a:solidFill>
                  <a:srgbClr val="00338D"/>
                </a:solidFill>
              </a:rPr>
              <a:t>Data pre processing</a:t>
            </a:r>
          </a:p>
        </p:txBody>
      </p:sp>
    </p:spTree>
    <p:extLst>
      <p:ext uri="{BB962C8B-B14F-4D97-AF65-F5344CB8AC3E}">
        <p14:creationId xmlns:p14="http://schemas.microsoft.com/office/powerpoint/2010/main" val="34422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8AFAB9B4-11E8-473A-9DC0-7706B76BB55F}"/>
              </a:ext>
            </a:extLst>
          </p:cNvPr>
          <p:cNvSpPr/>
          <p:nvPr/>
        </p:nvSpPr>
        <p:spPr>
          <a:xfrm>
            <a:off x="570323" y="1119037"/>
            <a:ext cx="8738704" cy="482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338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9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ounded Rectangle 19">
            <a:extLst>
              <a:ext uri="{FF2B5EF4-FFF2-40B4-BE49-F238E27FC236}">
                <a16:creationId xmlns:a16="http://schemas.microsoft.com/office/drawing/2014/main" id="{80E8C760-745C-4CDA-858C-9D90B7750287}"/>
              </a:ext>
            </a:extLst>
          </p:cNvPr>
          <p:cNvSpPr/>
          <p:nvPr/>
        </p:nvSpPr>
        <p:spPr>
          <a:xfrm>
            <a:off x="570323" y="1034706"/>
            <a:ext cx="8776940" cy="207726"/>
          </a:xfrm>
          <a:prstGeom prst="roundRect">
            <a:avLst/>
          </a:prstGeom>
          <a:solidFill>
            <a:srgbClr val="005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000" tIns="54000" rIns="54000" bIns="54000"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Memorizing, not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5DFB7-41EE-4505-8370-6C4C74248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438" y="332837"/>
            <a:ext cx="9001125" cy="210943"/>
          </a:xfrm>
        </p:spPr>
        <p:txBody>
          <a:bodyPr/>
          <a:lstStyle/>
          <a:p>
            <a:r>
              <a:rPr lang="en-US" sz="1600" dirty="0"/>
              <a:t>Main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2EC0-323C-4DFE-989C-4A92E4C2F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Major consequence: overfitting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B8F11-B2B6-4695-881A-DD877165148A}"/>
              </a:ext>
            </a:extLst>
          </p:cNvPr>
          <p:cNvSpPr txBox="1"/>
          <p:nvPr/>
        </p:nvSpPr>
        <p:spPr>
          <a:xfrm>
            <a:off x="1030036" y="5798153"/>
            <a:ext cx="7979229" cy="722957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endParaRPr lang="it-IT" sz="900" dirty="0" err="1">
              <a:solidFill>
                <a:schemeClr val="tx2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B6BF4BE-A452-44AC-9C1F-83446989AC0C}"/>
              </a:ext>
            </a:extLst>
          </p:cNvPr>
          <p:cNvSpPr txBox="1"/>
          <p:nvPr/>
        </p:nvSpPr>
        <p:spPr>
          <a:xfrm>
            <a:off x="1030036" y="3790774"/>
            <a:ext cx="7788234" cy="49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i="1" dirty="0">
                <a:solidFill>
                  <a:schemeClr val="tx2"/>
                </a:solidFill>
              </a:rPr>
              <a:t>“To improve the mind, we must think more than memorize” </a:t>
            </a:r>
          </a:p>
          <a:p>
            <a:pPr algn="r">
              <a:spcAft>
                <a:spcPts val="600"/>
              </a:spcAft>
            </a:pPr>
            <a:r>
              <a:rPr lang="en-US" sz="1200" b="1" i="1" dirty="0">
                <a:solidFill>
                  <a:schemeClr val="tx2"/>
                </a:solidFill>
              </a:rPr>
              <a:t>R. Descartes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F2EA97B-CBD6-4EAA-BEE5-FD74447E1273}"/>
              </a:ext>
            </a:extLst>
          </p:cNvPr>
          <p:cNvSpPr/>
          <p:nvPr/>
        </p:nvSpPr>
        <p:spPr>
          <a:xfrm>
            <a:off x="1147753" y="4504153"/>
            <a:ext cx="7571952" cy="251287"/>
          </a:xfrm>
          <a:prstGeom prst="roundRect">
            <a:avLst/>
          </a:prstGeom>
          <a:noFill/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lvl="1"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</a:rPr>
              <a:t>Small </a:t>
            </a:r>
            <a:r>
              <a:rPr lang="en-US" sz="1100" b="1" dirty="0" err="1">
                <a:solidFill>
                  <a:schemeClr val="tx2"/>
                </a:solidFill>
              </a:rPr>
              <a:t>Kaggle</a:t>
            </a:r>
            <a:r>
              <a:rPr lang="en-US" sz="1100" b="1" dirty="0">
                <a:solidFill>
                  <a:schemeClr val="tx2"/>
                </a:solidFill>
              </a:rPr>
              <a:t> dataset: ~ 800 images: 300 cataract + 500 normal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FDD7A2A7-989A-4DC4-B05C-567327D8571F}"/>
              </a:ext>
            </a:extLst>
          </p:cNvPr>
          <p:cNvSpPr/>
          <p:nvPr/>
        </p:nvSpPr>
        <p:spPr>
          <a:xfrm>
            <a:off x="1147753" y="4885974"/>
            <a:ext cx="7571952" cy="251287"/>
          </a:xfrm>
          <a:prstGeom prst="roundRect">
            <a:avLst/>
          </a:prstGeom>
          <a:noFill/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lvl="1"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</a:rPr>
              <a:t>One patient could have one eye with cataract and one normal  </a:t>
            </a:r>
          </a:p>
        </p:txBody>
      </p:sp>
      <p:sp>
        <p:nvSpPr>
          <p:cNvPr id="126" name="Flowchart: Connector 2163">
            <a:extLst>
              <a:ext uri="{FF2B5EF4-FFF2-40B4-BE49-F238E27FC236}">
                <a16:creationId xmlns:a16="http://schemas.microsoft.com/office/drawing/2014/main" id="{03A92491-28B0-49FD-8DAC-0321AF23F0EF}"/>
              </a:ext>
            </a:extLst>
          </p:cNvPr>
          <p:cNvSpPr>
            <a:spLocks noChangeAspect="1"/>
          </p:cNvSpPr>
          <p:nvPr/>
        </p:nvSpPr>
        <p:spPr>
          <a:xfrm>
            <a:off x="1030165" y="4504153"/>
            <a:ext cx="223532" cy="223532"/>
          </a:xfrm>
          <a:prstGeom prst="flowChartConnector">
            <a:avLst/>
          </a:prstGeom>
          <a:solidFill>
            <a:srgbClr val="005E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05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1</a:t>
            </a:r>
            <a:endParaRPr lang="en-GB" sz="600" b="1" dirty="0">
              <a:solidFill>
                <a:srgbClr val="FFFFFF">
                  <a:lumMod val="95000"/>
                </a:srgbClr>
              </a:solidFill>
              <a:cs typeface="Calibri" panose="020F0502020204030204" pitchFamily="34" charset="0"/>
            </a:endParaRPr>
          </a:p>
        </p:txBody>
      </p:sp>
      <p:sp>
        <p:nvSpPr>
          <p:cNvPr id="127" name="Flowchart: Connector 2163">
            <a:extLst>
              <a:ext uri="{FF2B5EF4-FFF2-40B4-BE49-F238E27FC236}">
                <a16:creationId xmlns:a16="http://schemas.microsoft.com/office/drawing/2014/main" id="{2B8624F1-D027-4A27-89C3-9A4B4EF9CCF1}"/>
              </a:ext>
            </a:extLst>
          </p:cNvPr>
          <p:cNvSpPr>
            <a:spLocks noChangeAspect="1"/>
          </p:cNvSpPr>
          <p:nvPr/>
        </p:nvSpPr>
        <p:spPr>
          <a:xfrm>
            <a:off x="1030165" y="4885974"/>
            <a:ext cx="223532" cy="223532"/>
          </a:xfrm>
          <a:prstGeom prst="flowChartConnector">
            <a:avLst/>
          </a:prstGeom>
          <a:solidFill>
            <a:srgbClr val="005E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0782" tIns="45370" rIns="90782" bIns="4537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050" b="1" dirty="0">
                <a:solidFill>
                  <a:srgbClr val="FFFFFF">
                    <a:lumMod val="95000"/>
                  </a:srgbClr>
                </a:solidFill>
                <a:cs typeface="Calibri" panose="020F0502020204030204" pitchFamily="34" charset="0"/>
              </a:rPr>
              <a:t>2</a:t>
            </a:r>
            <a:endParaRPr lang="en-GB" sz="600" b="1" dirty="0">
              <a:solidFill>
                <a:srgbClr val="FFFFFF">
                  <a:lumMod val="95000"/>
                </a:srgbClr>
              </a:solidFill>
              <a:cs typeface="Calibri" panose="020F0502020204030204" pitchFamily="34" charset="0"/>
            </a:endParaRPr>
          </a:p>
        </p:txBody>
      </p:sp>
      <p:pic>
        <p:nvPicPr>
          <p:cNvPr id="67" name="Immagine 1">
            <a:extLst>
              <a:ext uri="{FF2B5EF4-FFF2-40B4-BE49-F238E27FC236}">
                <a16:creationId xmlns:a16="http://schemas.microsoft.com/office/drawing/2014/main" id="{C0C2DE88-F85F-43A3-BC8A-B11D5CFC9C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077" y="1757951"/>
            <a:ext cx="2974959" cy="1671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31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35DFB7-41EE-4505-8370-6C4C74248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438" y="332837"/>
            <a:ext cx="9001125" cy="210943"/>
          </a:xfrm>
        </p:spPr>
        <p:txBody>
          <a:bodyPr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 test split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2EC0-323C-4DFE-989C-4A92E4C2F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the standard way of splitting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F7B022-53E7-4D96-A9BF-0C8AFA610670}"/>
              </a:ext>
            </a:extLst>
          </p:cNvPr>
          <p:cNvCxnSpPr/>
          <p:nvPr/>
        </p:nvCxnSpPr>
        <p:spPr>
          <a:xfrm>
            <a:off x="561671" y="1091712"/>
            <a:ext cx="4216350" cy="0"/>
          </a:xfrm>
          <a:prstGeom prst="line">
            <a:avLst/>
          </a:prstGeom>
          <a:ln>
            <a:solidFill>
              <a:srgbClr val="00338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06C99-97C6-435A-983A-2AD26A0749E2}"/>
              </a:ext>
            </a:extLst>
          </p:cNvPr>
          <p:cNvSpPr/>
          <p:nvPr/>
        </p:nvSpPr>
        <p:spPr>
          <a:xfrm>
            <a:off x="1918071" y="945731"/>
            <a:ext cx="1503550" cy="263767"/>
          </a:xfrm>
          <a:prstGeom prst="rect">
            <a:avLst/>
          </a:prstGeom>
          <a:solidFill>
            <a:schemeClr val="bg1"/>
          </a:solidFill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b="1" i="1" dirty="0">
                <a:solidFill>
                  <a:srgbClr val="03358E"/>
                </a:solidFill>
              </a:rPr>
              <a:t>Standard method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1C354C-8314-4319-9A95-C9499339FCC8}"/>
              </a:ext>
            </a:extLst>
          </p:cNvPr>
          <p:cNvCxnSpPr/>
          <p:nvPr/>
        </p:nvCxnSpPr>
        <p:spPr>
          <a:xfrm>
            <a:off x="5204791" y="1091712"/>
            <a:ext cx="4216350" cy="0"/>
          </a:xfrm>
          <a:prstGeom prst="line">
            <a:avLst/>
          </a:prstGeom>
          <a:ln>
            <a:solidFill>
              <a:srgbClr val="00338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48D378D-B1C4-49B8-864B-EE9224757AC1}"/>
              </a:ext>
            </a:extLst>
          </p:cNvPr>
          <p:cNvSpPr/>
          <p:nvPr/>
        </p:nvSpPr>
        <p:spPr>
          <a:xfrm>
            <a:off x="6561191" y="945731"/>
            <a:ext cx="1503550" cy="263767"/>
          </a:xfrm>
          <a:prstGeom prst="rect">
            <a:avLst/>
          </a:prstGeom>
          <a:solidFill>
            <a:schemeClr val="bg1"/>
          </a:solidFill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GB" sz="1100" b="1" i="1" dirty="0">
                <a:solidFill>
                  <a:srgbClr val="03358E"/>
                </a:solidFill>
              </a:rPr>
              <a:t>Custom method</a:t>
            </a:r>
          </a:p>
        </p:txBody>
      </p:sp>
      <p:pic>
        <p:nvPicPr>
          <p:cNvPr id="58" name="Immagine 39">
            <a:extLst>
              <a:ext uri="{FF2B5EF4-FFF2-40B4-BE49-F238E27FC236}">
                <a16:creationId xmlns:a16="http://schemas.microsoft.com/office/drawing/2014/main" id="{6866C888-948B-475F-8A86-8700C4D14F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86" y="1575969"/>
            <a:ext cx="1807159" cy="2148307"/>
          </a:xfrm>
          <a:prstGeom prst="rect">
            <a:avLst/>
          </a:prstGeom>
        </p:spPr>
      </p:pic>
      <p:pic>
        <p:nvPicPr>
          <p:cNvPr id="59" name="Immagine 5">
            <a:extLst>
              <a:ext uri="{FF2B5EF4-FFF2-40B4-BE49-F238E27FC236}">
                <a16:creationId xmlns:a16="http://schemas.microsoft.com/office/drawing/2014/main" id="{B6C5443A-4EEE-4DF5-8101-1C84849F14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50" y="2134944"/>
            <a:ext cx="1913192" cy="10303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9BCE6B-7EEA-4F28-AE31-7431D7F2C7B2}"/>
              </a:ext>
            </a:extLst>
          </p:cNvPr>
          <p:cNvSpPr/>
          <p:nvPr/>
        </p:nvSpPr>
        <p:spPr>
          <a:xfrm>
            <a:off x="1023926" y="1516275"/>
            <a:ext cx="3291840" cy="2267697"/>
          </a:xfrm>
          <a:prstGeom prst="rect">
            <a:avLst/>
          </a:prstGeom>
          <a:noFill/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AF23BF-6C28-45D3-8658-C4DE2071F966}"/>
              </a:ext>
            </a:extLst>
          </p:cNvPr>
          <p:cNvSpPr/>
          <p:nvPr/>
        </p:nvSpPr>
        <p:spPr>
          <a:xfrm>
            <a:off x="5667046" y="1508535"/>
            <a:ext cx="3291840" cy="2267697"/>
          </a:xfrm>
          <a:prstGeom prst="rect">
            <a:avLst/>
          </a:prstGeom>
          <a:noFill/>
          <a:ln>
            <a:solidFill>
              <a:srgbClr val="00338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it-IT" sz="900" dirty="0" err="1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D859CD-C01E-4685-8040-72698B7256AE}"/>
              </a:ext>
            </a:extLst>
          </p:cNvPr>
          <p:cNvSpPr txBox="1"/>
          <p:nvPr/>
        </p:nvSpPr>
        <p:spPr>
          <a:xfrm>
            <a:off x="1033506" y="3954635"/>
            <a:ext cx="3282259" cy="1811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GB" sz="1100" b="1" i="1" dirty="0">
                <a:solidFill>
                  <a:srgbClr val="005EB8"/>
                </a:solidFill>
              </a:rPr>
              <a:t>Patient with left </a:t>
            </a:r>
            <a:r>
              <a:rPr lang="en-GB" sz="1100" b="1" i="1" u="sng" dirty="0">
                <a:solidFill>
                  <a:srgbClr val="005EB8"/>
                </a:solidFill>
              </a:rPr>
              <a:t>or</a:t>
            </a:r>
            <a:r>
              <a:rPr lang="en-GB" sz="1100" b="1" i="1" dirty="0">
                <a:solidFill>
                  <a:srgbClr val="005EB8"/>
                </a:solidFill>
              </a:rPr>
              <a:t> right eye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b="1" i="1" dirty="0">
                <a:solidFill>
                  <a:srgbClr val="005EB8"/>
                </a:solidFill>
              </a:rPr>
              <a:t>Single eye configuration</a:t>
            </a:r>
          </a:p>
          <a:p>
            <a:pPr>
              <a:spcAft>
                <a:spcPts val="1200"/>
              </a:spcAft>
            </a:pPr>
            <a:r>
              <a:rPr lang="en-GB" sz="1100" b="1" i="1" dirty="0">
                <a:solidFill>
                  <a:srgbClr val="005EB8"/>
                </a:solidFill>
              </a:rPr>
              <a:t>    Traditional </a:t>
            </a:r>
            <a:r>
              <a:rPr lang="en-GB" sz="1100" b="1" i="1" dirty="0" err="1">
                <a:solidFill>
                  <a:srgbClr val="005EB8"/>
                </a:solidFill>
              </a:rPr>
              <a:t>keras</a:t>
            </a:r>
            <a:r>
              <a:rPr lang="en-GB" sz="1100" b="1" i="1" dirty="0">
                <a:solidFill>
                  <a:srgbClr val="005EB8"/>
                </a:solidFill>
              </a:rPr>
              <a:t> method train test split</a:t>
            </a:r>
          </a:p>
          <a:p>
            <a:pPr>
              <a:spcAft>
                <a:spcPts val="1200"/>
              </a:spcAft>
            </a:pPr>
            <a:endParaRPr lang="en-GB" sz="1100" b="1" i="1" dirty="0">
              <a:solidFill>
                <a:srgbClr val="005EB8"/>
              </a:solidFill>
            </a:endParaRPr>
          </a:p>
          <a:p>
            <a:pPr>
              <a:spcAft>
                <a:spcPts val="1200"/>
              </a:spcAft>
            </a:pPr>
            <a:endParaRPr lang="en-GB" sz="1100" dirty="0">
              <a:solidFill>
                <a:srgbClr val="00338D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8BE53-FDB2-4CB9-A27B-322AA832839E}"/>
              </a:ext>
            </a:extLst>
          </p:cNvPr>
          <p:cNvGrpSpPr/>
          <p:nvPr/>
        </p:nvGrpSpPr>
        <p:grpSpPr>
          <a:xfrm>
            <a:off x="1033507" y="4335987"/>
            <a:ext cx="148760" cy="148760"/>
            <a:chOff x="608521" y="1838001"/>
            <a:chExt cx="148760" cy="14876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54FFF4C-FB90-42AE-AE90-BD4354B3A521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72915F14-BEE2-470D-B481-58B3221C0216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89557DF-4C6A-418B-A29D-D1E6627585EF}"/>
              </a:ext>
            </a:extLst>
          </p:cNvPr>
          <p:cNvSpPr txBox="1"/>
          <p:nvPr/>
        </p:nvSpPr>
        <p:spPr>
          <a:xfrm>
            <a:off x="5667046" y="3954635"/>
            <a:ext cx="3282259" cy="1811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GB" sz="1100" b="1" i="1" dirty="0">
                <a:solidFill>
                  <a:srgbClr val="005EB8"/>
                </a:solidFill>
              </a:rPr>
              <a:t>Patient with left </a:t>
            </a:r>
            <a:r>
              <a:rPr lang="en-GB" sz="1100" b="1" i="1" u="sng" dirty="0">
                <a:solidFill>
                  <a:srgbClr val="005EB8"/>
                </a:solidFill>
              </a:rPr>
              <a:t>and</a:t>
            </a:r>
            <a:r>
              <a:rPr lang="en-GB" sz="1100" b="1" i="1" dirty="0">
                <a:solidFill>
                  <a:srgbClr val="005EB8"/>
                </a:solidFill>
              </a:rPr>
              <a:t> right eye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b="1" i="1" dirty="0">
                <a:solidFill>
                  <a:srgbClr val="005EB8"/>
                </a:solidFill>
              </a:rPr>
              <a:t>“Duplicated” eye configuration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b="1" i="1" dirty="0">
                <a:solidFill>
                  <a:srgbClr val="005EB8"/>
                </a:solidFill>
              </a:rPr>
              <a:t>Patients in test must be different than in training, otherwise test is not independent and its score is biased</a:t>
            </a:r>
          </a:p>
          <a:p>
            <a:pPr>
              <a:spcAft>
                <a:spcPts val="1200"/>
              </a:spcAft>
            </a:pPr>
            <a:endParaRPr lang="en-GB" sz="1100" b="1" i="1" dirty="0">
              <a:solidFill>
                <a:srgbClr val="005EB8"/>
              </a:solidFill>
            </a:endParaRPr>
          </a:p>
          <a:p>
            <a:pPr>
              <a:spcAft>
                <a:spcPts val="1200"/>
              </a:spcAft>
            </a:pPr>
            <a:endParaRPr lang="en-GB" sz="1100" dirty="0">
              <a:solidFill>
                <a:srgbClr val="00338D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676628" y="4335987"/>
            <a:ext cx="148760" cy="148760"/>
            <a:chOff x="608521" y="1838001"/>
            <a:chExt cx="148760" cy="14876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5680828" y="4663095"/>
            <a:ext cx="148760" cy="148760"/>
            <a:chOff x="608521" y="1838001"/>
            <a:chExt cx="148760" cy="148760"/>
          </a:xfrm>
        </p:grpSpPr>
        <p:sp>
          <p:nvSpPr>
            <p:cNvPr id="22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3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61">
            <a:extLst>
              <a:ext uri="{FF2B5EF4-FFF2-40B4-BE49-F238E27FC236}">
                <a16:creationId xmlns:a16="http://schemas.microsoft.com/office/drawing/2014/main" id="{B9A8BE53-FDB2-4CB9-A27B-322AA832839E}"/>
              </a:ext>
            </a:extLst>
          </p:cNvPr>
          <p:cNvGrpSpPr/>
          <p:nvPr/>
        </p:nvGrpSpPr>
        <p:grpSpPr>
          <a:xfrm>
            <a:off x="1033507" y="4663095"/>
            <a:ext cx="148760" cy="148760"/>
            <a:chOff x="608521" y="1838001"/>
            <a:chExt cx="148760" cy="148760"/>
          </a:xfrm>
        </p:grpSpPr>
        <p:sp>
          <p:nvSpPr>
            <p:cNvPr id="31" name="Oval 62">
              <a:extLst>
                <a:ext uri="{FF2B5EF4-FFF2-40B4-BE49-F238E27FC236}">
                  <a16:creationId xmlns:a16="http://schemas.microsoft.com/office/drawing/2014/main" id="{854FFF4C-FB90-42AE-AE90-BD4354B3A521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63">
              <a:extLst>
                <a:ext uri="{FF2B5EF4-FFF2-40B4-BE49-F238E27FC236}">
                  <a16:creationId xmlns:a16="http://schemas.microsoft.com/office/drawing/2014/main" id="{72915F14-BEE2-470D-B481-58B3221C0216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15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0ECBA12-94E1-43F3-950E-CC25383131D4}"/>
              </a:ext>
            </a:extLst>
          </p:cNvPr>
          <p:cNvSpPr/>
          <p:nvPr/>
        </p:nvSpPr>
        <p:spPr>
          <a:xfrm>
            <a:off x="439580" y="1615420"/>
            <a:ext cx="9013984" cy="458336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GB" sz="1000" b="1" dirty="0">
              <a:solidFill>
                <a:srgbClr val="00338D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928C0-8F57-471E-86E3-D69F23F21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/>
              <a:t>Data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0ADF7-A582-478F-8BEB-F0A4796068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38" y="543780"/>
            <a:ext cx="9001125" cy="210943"/>
          </a:xfrm>
        </p:spPr>
        <p:txBody>
          <a:bodyPr/>
          <a:lstStyle/>
          <a:p>
            <a:r>
              <a:rPr lang="en-GB" sz="1100" dirty="0"/>
              <a:t>One tool to defeat overfitting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CF17B1F-0512-4E22-B3D8-6C6C936565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4973" y="2078572"/>
            <a:ext cx="992009" cy="598947"/>
          </a:xfrm>
          <a:prstGeom prst="bentConnector3">
            <a:avLst>
              <a:gd name="adj1" fmla="val 50000"/>
            </a:avLst>
          </a:prstGeom>
          <a:ln>
            <a:solidFill>
              <a:srgbClr val="005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A3075CF-9B00-4200-894D-0E00DB5DAAF7}"/>
              </a:ext>
            </a:extLst>
          </p:cNvPr>
          <p:cNvCxnSpPr>
            <a:cxnSpLocks/>
          </p:cNvCxnSpPr>
          <p:nvPr/>
        </p:nvCxnSpPr>
        <p:spPr>
          <a:xfrm>
            <a:off x="5840730" y="2078572"/>
            <a:ext cx="1128221" cy="1020172"/>
          </a:xfrm>
          <a:prstGeom prst="bentConnector3">
            <a:avLst>
              <a:gd name="adj1" fmla="val 59424"/>
            </a:avLst>
          </a:prstGeom>
          <a:ln>
            <a:solidFill>
              <a:srgbClr val="00A3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B4E1EBF-62B1-45D6-A93F-D5CCDD7884C0}"/>
              </a:ext>
            </a:extLst>
          </p:cNvPr>
          <p:cNvCxnSpPr>
            <a:cxnSpLocks/>
          </p:cNvCxnSpPr>
          <p:nvPr/>
        </p:nvCxnSpPr>
        <p:spPr>
          <a:xfrm rot="5400000">
            <a:off x="3166758" y="3816980"/>
            <a:ext cx="909648" cy="887376"/>
          </a:xfrm>
          <a:prstGeom prst="bentConnector3">
            <a:avLst/>
          </a:prstGeom>
          <a:ln>
            <a:solidFill>
              <a:srgbClr val="009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AD0677-6763-4F53-9A06-22EC74BC3A42}"/>
              </a:ext>
            </a:extLst>
          </p:cNvPr>
          <p:cNvSpPr/>
          <p:nvPr/>
        </p:nvSpPr>
        <p:spPr>
          <a:xfrm>
            <a:off x="439579" y="858049"/>
            <a:ext cx="9013984" cy="731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b="1" i="1" dirty="0">
                <a:solidFill>
                  <a:srgbClr val="00338D"/>
                </a:solidFill>
              </a:rPr>
              <a:t>Image data generator: </a:t>
            </a:r>
            <a:r>
              <a:rPr lang="it-IT" sz="1100" b="1" i="1" dirty="0" err="1">
                <a:solidFill>
                  <a:srgbClr val="00338D"/>
                </a:solidFill>
              </a:rPr>
              <a:t>transformations</a:t>
            </a:r>
            <a:r>
              <a:rPr lang="it-IT" sz="1100" b="1" i="1" dirty="0">
                <a:solidFill>
                  <a:srgbClr val="00338D"/>
                </a:solidFill>
              </a:rPr>
              <a:t> (e.g. rotation, </a:t>
            </a:r>
            <a:r>
              <a:rPr lang="it-IT" sz="1100" b="1" i="1" dirty="0" err="1">
                <a:solidFill>
                  <a:srgbClr val="00338D"/>
                </a:solidFill>
              </a:rPr>
              <a:t>shear</a:t>
            </a:r>
            <a:r>
              <a:rPr lang="it-IT" sz="1100" b="1" i="1" dirty="0">
                <a:solidFill>
                  <a:srgbClr val="00338D"/>
                </a:solidFill>
              </a:rPr>
              <a:t>, zoom) to generate «</a:t>
            </a:r>
            <a:r>
              <a:rPr lang="it-IT" sz="1100" b="1" i="1" dirty="0" err="1">
                <a:solidFill>
                  <a:srgbClr val="00338D"/>
                </a:solidFill>
              </a:rPr>
              <a:t>synthetic</a:t>
            </a:r>
            <a:r>
              <a:rPr lang="it-IT" sz="1100" b="1" i="1" dirty="0">
                <a:solidFill>
                  <a:srgbClr val="00338D"/>
                </a:solidFill>
              </a:rPr>
              <a:t>» data 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→ 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learning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generalization</a:t>
            </a:r>
            <a:endParaRPr lang="it-IT" sz="1100" b="1" i="1" dirty="0">
              <a:solidFill>
                <a:srgbClr val="00338D"/>
              </a:solidFill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Flow from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dataframe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keras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method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 →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memory-friendly</a:t>
            </a:r>
            <a:r>
              <a:rPr lang="it-IT" sz="1100" b="1" i="1" dirty="0">
                <a:solidFill>
                  <a:srgbClr val="00338D"/>
                </a:solidFill>
                <a:sym typeface="Wingdings" panose="05000000000000000000" pitchFamily="2" charset="2"/>
              </a:rPr>
              <a:t> </a:t>
            </a:r>
            <a:r>
              <a:rPr lang="it-IT" sz="1100" b="1" i="1" dirty="0" err="1">
                <a:solidFill>
                  <a:srgbClr val="00338D"/>
                </a:solidFill>
                <a:sym typeface="Wingdings" panose="05000000000000000000" pitchFamily="2" charset="2"/>
              </a:rPr>
              <a:t>approach</a:t>
            </a:r>
            <a:endParaRPr lang="en-GB" sz="1100" b="1" i="1" dirty="0">
              <a:solidFill>
                <a:srgbClr val="00338D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7B113B5-8C28-4052-A1CA-A65CD4037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38818" y="3807757"/>
            <a:ext cx="670210" cy="666385"/>
          </a:xfrm>
          <a:prstGeom prst="bentConnector3">
            <a:avLst>
              <a:gd name="adj1" fmla="val 50000"/>
            </a:avLst>
          </a:prstGeom>
          <a:ln>
            <a:solidFill>
              <a:srgbClr val="003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magine 33" descr="C:\Users\FCORNET\AppData\Local\Microsoft\Windows\INetCache\Content.MSO\EF4ED047.tmp">
            <a:extLst>
              <a:ext uri="{FF2B5EF4-FFF2-40B4-BE49-F238E27FC236}">
                <a16:creationId xmlns:a16="http://schemas.microsoft.com/office/drawing/2014/main" id="{481FAB15-CFDB-4536-9F21-EE7B3B84D90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270" y="2040051"/>
            <a:ext cx="1775460" cy="177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Immagine 34" descr="C:\Users\FCORNET\AppData\Local\Microsoft\Windows\INetCache\Content.MSO\3E8268ED.tmp">
            <a:extLst>
              <a:ext uri="{FF2B5EF4-FFF2-40B4-BE49-F238E27FC236}">
                <a16:creationId xmlns:a16="http://schemas.microsoft.com/office/drawing/2014/main" id="{69C0BB39-FBE7-4D85-B913-68875A3578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13" y="2001245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Immagine 35" descr="C:\Users\FCORNET\AppData\Local\Microsoft\Windows\INetCache\Content.MSO\60BDD683.tmp">
            <a:extLst>
              <a:ext uri="{FF2B5EF4-FFF2-40B4-BE49-F238E27FC236}">
                <a16:creationId xmlns:a16="http://schemas.microsoft.com/office/drawing/2014/main" id="{EB6DFFD2-823E-4548-B174-0E5F4F16D7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03" y="2450287"/>
            <a:ext cx="1375410" cy="137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Immagine 36" descr="C:\Users\FCORNET\AppData\Local\Microsoft\Windows\INetCache\Content.MSO\C82B1689.tmp">
            <a:extLst>
              <a:ext uri="{FF2B5EF4-FFF2-40B4-BE49-F238E27FC236}">
                <a16:creationId xmlns:a16="http://schemas.microsoft.com/office/drawing/2014/main" id="{487D9C09-F2C6-435C-A8CB-22ED33F77DA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008" y="4487077"/>
            <a:ext cx="132588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Immagine 37" descr="C:\Users\FCORNET\AppData\Local\Microsoft\Windows\INetCache\Content.MSO\DD9C827F.tmp">
            <a:extLst>
              <a:ext uri="{FF2B5EF4-FFF2-40B4-BE49-F238E27FC236}">
                <a16:creationId xmlns:a16="http://schemas.microsoft.com/office/drawing/2014/main" id="{59E2B7FC-749D-418D-9D1A-EA3E9C111C6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819" y="4715492"/>
            <a:ext cx="1188720" cy="118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452438" y="1075059"/>
            <a:ext cx="148760" cy="148760"/>
            <a:chOff x="608521" y="1838001"/>
            <a:chExt cx="148760" cy="148760"/>
          </a:xfrm>
        </p:grpSpPr>
        <p:sp>
          <p:nvSpPr>
            <p:cNvPr id="17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65">
            <a:extLst>
              <a:ext uri="{FF2B5EF4-FFF2-40B4-BE49-F238E27FC236}">
                <a16:creationId xmlns:a16="http://schemas.microsoft.com/office/drawing/2014/main" id="{A4D2CD13-C850-45A0-B38E-331188FDE9E4}"/>
              </a:ext>
            </a:extLst>
          </p:cNvPr>
          <p:cNvGrpSpPr/>
          <p:nvPr/>
        </p:nvGrpSpPr>
        <p:grpSpPr>
          <a:xfrm>
            <a:off x="452438" y="1249649"/>
            <a:ext cx="148760" cy="148760"/>
            <a:chOff x="608521" y="1838001"/>
            <a:chExt cx="148760" cy="148760"/>
          </a:xfrm>
        </p:grpSpPr>
        <p:sp>
          <p:nvSpPr>
            <p:cNvPr id="20" name="Oval 66">
              <a:extLst>
                <a:ext uri="{FF2B5EF4-FFF2-40B4-BE49-F238E27FC236}">
                  <a16:creationId xmlns:a16="http://schemas.microsoft.com/office/drawing/2014/main" id="{D5FEF23D-BDDB-48B5-998C-FA2E386724AE}"/>
                </a:ext>
              </a:extLst>
            </p:cNvPr>
            <p:cNvSpPr/>
            <p:nvPr/>
          </p:nvSpPr>
          <p:spPr>
            <a:xfrm>
              <a:off x="608521" y="1838001"/>
              <a:ext cx="148760" cy="148760"/>
            </a:xfrm>
            <a:prstGeom prst="ellipse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  <p:sp>
          <p:nvSpPr>
            <p:cNvPr id="21" name="Isosceles Triangle 67">
              <a:extLst>
                <a:ext uri="{FF2B5EF4-FFF2-40B4-BE49-F238E27FC236}">
                  <a16:creationId xmlns:a16="http://schemas.microsoft.com/office/drawing/2014/main" id="{86376B1C-2362-407C-8C20-F5E85863225E}"/>
                </a:ext>
              </a:extLst>
            </p:cNvPr>
            <p:cNvSpPr/>
            <p:nvPr/>
          </p:nvSpPr>
          <p:spPr>
            <a:xfrm rot="5400000">
              <a:off x="660675" y="1879438"/>
              <a:ext cx="74380" cy="74380"/>
            </a:xfrm>
            <a:prstGeom prst="triangl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l"/>
              <a:endParaRPr lang="en-GB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89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6141720" y="743182"/>
            <a:ext cx="3211090" cy="46044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b="1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6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7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endParaRPr lang="it-IT" sz="1600" dirty="0">
              <a:solidFill>
                <a:srgbClr val="00338D"/>
              </a:solidFill>
              <a:latin typeface="+mn-lt"/>
            </a:endParaRPr>
          </a:p>
          <a:p>
            <a:pPr marL="1346200" indent="-1346200" algn="r">
              <a:spcAft>
                <a:spcPts val="1200"/>
              </a:spcAft>
            </a:pPr>
            <a:r>
              <a:rPr lang="en-GB" sz="1600" b="0" i="1" dirty="0">
                <a:solidFill>
                  <a:srgbClr val="00338D"/>
                </a:solidFill>
                <a:latin typeface="+mn-lt"/>
                <a:ea typeface="+mj-ea"/>
              </a:rPr>
              <a:t>Section 2</a:t>
            </a:r>
            <a:endParaRPr lang="it-IT" sz="1600" b="0" i="1" dirty="0">
              <a:solidFill>
                <a:srgbClr val="00338D"/>
              </a:solidFill>
              <a:latin typeface="+mn-lt"/>
            </a:endParaRPr>
          </a:p>
          <a:p>
            <a:pPr marL="1346200" indent="-1346200" algn="r"/>
            <a:r>
              <a:rPr lang="en-US" sz="3600" dirty="0">
                <a:solidFill>
                  <a:srgbClr val="00338D"/>
                </a:solidFill>
              </a:rPr>
              <a:t>CNN algorithm &amp; metrics</a:t>
            </a:r>
          </a:p>
        </p:txBody>
      </p:sp>
    </p:spTree>
    <p:extLst>
      <p:ext uri="{BB962C8B-B14F-4D97-AF65-F5344CB8AC3E}">
        <p14:creationId xmlns:p14="http://schemas.microsoft.com/office/powerpoint/2010/main" val="942607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EDBY" val="Global PowerPoint Toolbar"/>
  <p:tag name="TOOLBARVERSION" val="5.1"/>
  <p:tag name="TYPE" val="Report"/>
  <p:tag name="KEYWORD" val="REPORT"/>
  <p:tag name="TEMPLATEVERSION" val="12/02/2016 01:32:30"/>
</p:tagLst>
</file>

<file path=ppt/theme/theme1.xml><?xml version="1.0" encoding="utf-8"?>
<a:theme xmlns:a="http://schemas.openxmlformats.org/drawingml/2006/main" name="1_KPMG_Report_4x3_050216_2016">
  <a:themeElements>
    <a:clrScheme name="Custom 4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6D2077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defRPr sz="9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9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KPMG Report Standard Template.potx" id="{54E4D1A2-FA09-4BD3-BDDA-EFDCB0D37F10}" vid="{A6CD2BC6-3F94-46B8-A7DB-A52DA396CC7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859</Words>
  <Application>Microsoft Office PowerPoint</Application>
  <PresentationFormat>A4 (21x29,7 cm)</PresentationFormat>
  <Paragraphs>194</Paragraphs>
  <Slides>17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KPMG Extralight</vt:lpstr>
      <vt:lpstr>1_KPMG_Report_4x3_050216_2016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 template</dc:title>
  <dc:creator>KPMG</dc:creator>
  <cp:lastModifiedBy>Cornetti, Francesco, Vodafone Italy</cp:lastModifiedBy>
  <cp:revision>6231</cp:revision>
  <cp:lastPrinted>2020-02-19T15:14:38Z</cp:lastPrinted>
  <dcterms:created xsi:type="dcterms:W3CDTF">2017-01-24T09:27:07Z</dcterms:created>
  <dcterms:modified xsi:type="dcterms:W3CDTF">2021-06-26T16:37:30Z</dcterms:modified>
  <cp:category>KPMG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da11e7-ad83-4459-98c6-12a88e2eac78_Enabled">
    <vt:lpwstr>True</vt:lpwstr>
  </property>
  <property fmtid="{D5CDD505-2E9C-101B-9397-08002B2CF9AE}" pid="3" name="MSIP_Label_17da11e7-ad83-4459-98c6-12a88e2eac78_SiteId">
    <vt:lpwstr>68283f3b-8487-4c86-adb3-a5228f18b893</vt:lpwstr>
  </property>
  <property fmtid="{D5CDD505-2E9C-101B-9397-08002B2CF9AE}" pid="4" name="MSIP_Label_17da11e7-ad83-4459-98c6-12a88e2eac78_SetDate">
    <vt:lpwstr>2021-03-03T18:37:37.3887150Z</vt:lpwstr>
  </property>
  <property fmtid="{D5CDD505-2E9C-101B-9397-08002B2CF9AE}" pid="5" name="MSIP_Label_17da11e7-ad83-4459-98c6-12a88e2eac78_Name">
    <vt:lpwstr>Non-Vodafone</vt:lpwstr>
  </property>
  <property fmtid="{D5CDD505-2E9C-101B-9397-08002B2CF9AE}" pid="6" name="MSIP_Label_17da11e7-ad83-4459-98c6-12a88e2eac78_Extended_MSFT_Method">
    <vt:lpwstr>Manual</vt:lpwstr>
  </property>
  <property fmtid="{D5CDD505-2E9C-101B-9397-08002B2CF9AE}" pid="7" name="Sensitivity">
    <vt:lpwstr>Non-Vodafone</vt:lpwstr>
  </property>
</Properties>
</file>